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34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278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1" autoAdjust="0"/>
    <p:restoredTop sz="80945"/>
  </p:normalViewPr>
  <p:slideViewPr>
    <p:cSldViewPr snapToGrid="0">
      <p:cViewPr varScale="1">
        <p:scale>
          <a:sx n="86" d="100"/>
          <a:sy n="86" d="100"/>
        </p:scale>
        <p:origin x="1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9F16E-897B-3A43-A3B5-C9F8799130B3}" type="datetimeFigureOut">
              <a:rPr lang="nl-BE" smtClean="0"/>
              <a:t>16/02/2026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0176A-B33A-2144-B161-CE4A42D9B0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69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are everywhere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industry, in every company and institute. However, raw data are often useless, if we don’t know how to process them.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u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nderstanding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in depth is one of the most fundamental steps that is often underestimated</a:t>
            </a:r>
            <a:endParaRPr lang="en-US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Whether we are cleaning data, integrating multiple datasets, or building machine learning models, the 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of the results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how well we understand the structure and meaning of the data. 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91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FA66-C4D2-8E76-DB88-1ECCA978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3818C-2777-6C9A-2216-A8FD5F081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6DBEF-3BED-EB6B-9FE8-03E811BD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B918B-9EC2-FD1A-8E2D-AC8E6AD1F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451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66989-65D7-2DB1-6C70-101945549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0065F-35C3-EA35-164A-A2B69AF7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F8405-1792-6405-340B-B2C1901C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/>
              <a:t>Off-the-shelf LLMs OR fine-tuned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scale datasets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D2261-C03B-F676-D70D-14B8F9B5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855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13F6-4FD6-3DD1-044A-570F01F2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04320-E380-A64E-1CE3-73FD03E0E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E9B8B-053A-B76E-B151-9A9259B5B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1E2A-A007-4675-F11C-665AEE47C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664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C1ACD-8143-971E-C926-8650EDB1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C6082-8158-DF1C-17F3-D532C4F80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E44CA-C556-CEEB-863D-8B102448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E49C-B04F-2326-EE3D-ADDAA1A1B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92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DF10-6E25-9291-D31E-C3100873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A09BC-C5BE-9CE7-6D14-CA295CF36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FE50E-8FD0-46B2-53DD-8F308D31C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4385-E899-35D8-7DD4-C7492A931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734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6503-5C62-F3A5-0D93-79302C03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FC9A0-7E4D-838B-CAE6-CD54DEC9F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9F229-0C4E-C3C2-F665-94720A670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8A2A9-A775-6BD5-351E-90A5DC6A7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30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B734F-1B37-5B35-98A4-6BFF1D6B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30370-1121-43C0-1BDB-750CD3D6E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8673D-5BEA-615C-99C1-58D36310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ECF1B-10CC-A79D-33D9-8612AF083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88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F8AE-BA7E-DFA6-DA7F-D9444D75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272EE-FDFA-88C3-B5C2-DEE2CF79E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C2886-1250-F1B2-637A-308275C72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879C0-E9F2-8988-3244-1FD2A4CCA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12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4443E-0CBD-C0CC-B9F9-6CE61F26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0552B-5622-CBD9-D634-1B2A740F4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99F4F-E982-8C82-0DAD-DF09073F9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FBA53-8FC6-4227-BA99-DDFF2BEF1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5728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0699-932D-3B50-056C-92E5ACB5E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4C92-5B49-94F1-5870-15C64011A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5F47-049F-882F-3E18-A2E9FC1EA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C53F-0D21-4121-ED83-02435EF03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43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68E50-E143-C663-8D49-7809FAFB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5F51B-3591-EB03-E1C0-B708A9EBD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466E2-6360-0C5D-4CBE-18C1EB6D2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many challenges: </a:t>
            </a: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 are messy…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CACAC-774A-D3D1-0505-312E5404B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83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B1833-0889-0EC2-D816-A2452976A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CB483-B35E-9CED-2650-B0995847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7A9CD-2D31-A5AA-50D7-69B8F8E28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1B395-E3EC-60AA-A8CB-34BAF4078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2357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830A-3C8C-647B-2933-33CE857D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BC67A-8BFA-C38C-AEF2-08D8E5F6B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9C9A6-9EA9-C74B-5B65-E5C585B8E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C817-BBF8-B740-70A5-979390D4B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1618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4F446-D346-B094-5D29-361AE7A7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8A0E5-4A03-CF13-E87B-64B2F48A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355C6-735E-A328-0294-F94AF188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ABA77-46FB-3B5B-84C7-3B8C11EC1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0359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E66B-9E6A-076A-34E6-7F13F9CD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1F0F9-4BCC-9DB1-DDF0-2FC79D02B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B82B2-61CF-3E1E-9136-5DBC299F4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966E-18A3-2AAA-9B8E-634F198C1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351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862D-330F-7947-6E43-AC8721CC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F1DEB-5274-CD5E-554B-537AF44FD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1C854-ECDE-EC9F-DFF4-9FB4ADCFB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629E-BCE7-43A2-9AD2-BEC4B111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290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9E0C-D729-4193-8B49-DB1163CC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79FD-D513-D7B7-4908-7497D9B58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73C5A-3342-2D47-2032-165B9F7D0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6CFD0-C6BB-A021-AA64-F27FB722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83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0D68-7A95-81A3-2E52-7E13413B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E51AB-4494-E6F5-F24D-5EF73CFD3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B421D-8681-4997-BF19-716753114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50DF-97C9-A9E8-80C6-60E415FA2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78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C066-206E-7C35-4BD3-A231D51A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D595D-9063-65C0-64E2-4C41F7752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A39F9-C3DE-B483-DADC-B23E0DF4B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6884D-A4BD-18D1-04A3-2E0D65621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217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1385-E7B4-FAB5-E260-1C51A0AE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E1B4C-C8A2-1435-402A-4FF2322F4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1362E-30E8-9A63-E572-20BEA8F9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work focuses on building systems that bridge this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ABDF5-963F-2B6D-A6E8-936C6C83C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26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1376A-432E-9017-6FEF-4A7E4508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B300-86EA-A896-3197-C13167988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D8ED9-57ED-8778-CC45-9CF0BCE28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E3DDE-0F75-6FD1-E790-64E4A482C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389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82EE-6C73-9534-9BB9-51861EC6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93DC6-266A-3C37-F3AC-1ACD7875B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B2B1-503F-72B3-D91A-8FB8ED488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9790D-A14E-26C5-5913-7ED944420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5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BFF0-3D90-9F13-043A-50B24D95E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7FA1C-0CFE-B6AD-AC19-ACA8D8C20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6C9C0-1DFE-6BD1-489C-962821A5F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63CEC-9888-4B51-68E3-D6FE39ADE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86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E8350-B981-E8A0-99A3-AC3E4C6E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C9533-5F2E-CE68-F854-B5E1F85B3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4A052-7731-3826-2F09-395E60EA4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8101-7EA5-05E6-77CD-86786765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824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7755-3327-8E37-F8D2-4B9BEDE9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12D4B-D24A-E11C-BC41-5BE457D50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A48AD-BF87-9583-7583-3432FE036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5C5C-76F7-76C7-8F0D-8DBF62AEF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620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F9EF-0C34-FBB5-0E13-D91F7EFC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8CFC5-B362-9EBC-A3C5-0E7DF9253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01DC5-B32E-D99D-A17B-8F3E92796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8E0E9-E89A-8E41-9DF6-D2DE946F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7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0FAA4CF-0123-DA53-42A3-8C4D1355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1900645"/>
            <a:ext cx="5278371" cy="1735440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TITEL VAN DE</a:t>
            </a:r>
            <a:br>
              <a:rPr lang="nl-NL" dirty="0"/>
            </a:br>
            <a:r>
              <a:rPr lang="nl-NL" dirty="0"/>
              <a:t>PRESENTATIE LOREM DOLOREM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875791"/>
            <a:ext cx="5278371" cy="714198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VAN DEZE PRESENTATIE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AEEF2E63-F2C8-FDC0-C24A-68C6184C7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400" y="5525997"/>
            <a:ext cx="5278825" cy="593951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  |  </a:t>
            </a:r>
            <a:r>
              <a:rPr lang="nl-BE" dirty="0"/>
              <a:t>PURPOSE</a:t>
            </a:r>
            <a:br>
              <a:rPr lang="nl-BE" dirty="0"/>
            </a:br>
            <a:r>
              <a:rPr lang="nl-NL" dirty="0"/>
              <a:t>LOCATION   |  </a:t>
            </a:r>
            <a:r>
              <a:rPr lang="nl-BE" dirty="0"/>
              <a:t>00/00/2025</a:t>
            </a:r>
            <a:endParaRPr lang="nl-NL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714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6401" y="895992"/>
            <a:ext cx="4114800" cy="1700145"/>
          </a:xfrm>
          <a:noFill/>
        </p:spPr>
        <p:txBody>
          <a:bodyPr anchor="t" anchorCtr="0"/>
          <a:lstStyle>
            <a:lvl1pPr>
              <a:lnSpc>
                <a:spcPts val="2200"/>
              </a:lnSpc>
              <a:defRPr sz="24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EE5B88A7-60DE-87BF-98B6-41632E05DD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8031" y="6401635"/>
            <a:ext cx="247550" cy="2460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CD421FB4-288B-9C90-1DE3-ECD3A0F197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6402" y="4942453"/>
            <a:ext cx="4114799" cy="2492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TITEL ICOON</a:t>
            </a:r>
            <a:endParaRPr lang="nl-BE" dirty="0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B048367C-2AE3-14FB-0AA9-54AB1A7A2D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38678" y="3140560"/>
            <a:ext cx="1507683" cy="150872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06BF3BB-26D8-93C9-35B5-60278EA72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39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238" y="895992"/>
            <a:ext cx="5221401" cy="930576"/>
          </a:xfrm>
          <a:noFill/>
        </p:spPr>
        <p:txBody>
          <a:bodyPr anchor="t" anchorCtr="0"/>
          <a:lstStyle>
            <a:lvl1pPr>
              <a:lnSpc>
                <a:spcPts val="1800"/>
              </a:lnSpc>
              <a:defRPr sz="2000" cap="all" baseline="0"/>
            </a:lvl1pPr>
          </a:lstStyle>
          <a:p>
            <a:r>
              <a:rPr lang="nl-NL" dirty="0"/>
              <a:t>RESEARCH SUPPORTING THE DIGITALISATION OF THE </a:t>
            </a:r>
            <a:br>
              <a:rPr lang="nl-NL" dirty="0"/>
            </a:br>
            <a:r>
              <a:rPr lang="nl-NL" dirty="0"/>
              <a:t>INDUSTRY CLUSTERED AROUND </a:t>
            </a:r>
            <a:br>
              <a:rPr lang="nl-NL" dirty="0"/>
            </a:br>
            <a:r>
              <a:rPr lang="nl-NL" dirty="0"/>
              <a:t>3 COMPETENCES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4905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5BBF93-AED3-1867-DD19-532A317133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23291" y="2755189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Leverage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product </a:t>
            </a:r>
            <a:r>
              <a:rPr lang="nl-NL" dirty="0" err="1"/>
              <a:t>lifecycle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chain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3BB266-6942-02C0-C47F-684F0CE7AF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3289" y="2379876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END-TO-END DESIGN OPERATION</a:t>
            </a:r>
            <a:endParaRPr lang="nl-BE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E8FEB948-0730-9605-56DD-83E6C96557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37238" y="2312476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5A6D07C-7A47-9CF8-221F-2FD8ECF0141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123291" y="3951811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Validated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&amp; product</a:t>
            </a:r>
            <a:br>
              <a:rPr lang="nl-NL" dirty="0"/>
            </a:br>
            <a:r>
              <a:rPr lang="nl-NL" dirty="0" err="1"/>
              <a:t>architectures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5469144E-A489-D23E-090B-952497F302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23289" y="3576498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MOTION PRODUCTS</a:t>
            </a:r>
            <a:endParaRPr lang="nl-BE" dirty="0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01506976-D806-C623-59FF-B9B3E5E62F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37238" y="3509098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3B8B25CD-6631-E006-F7A7-CF03A072E30D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123291" y="5159724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Validated</a:t>
            </a:r>
            <a:r>
              <a:rPr lang="nl-NL" dirty="0"/>
              <a:t> </a:t>
            </a:r>
            <a:r>
              <a:rPr lang="nl-NL" dirty="0" err="1"/>
              <a:t>assembly</a:t>
            </a:r>
            <a:r>
              <a:rPr lang="nl-NL" dirty="0"/>
              <a:t> </a:t>
            </a:r>
            <a:r>
              <a:rPr lang="nl-NL" dirty="0" err="1"/>
              <a:t>solutions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robots &amp; </a:t>
            </a:r>
            <a:r>
              <a:rPr lang="nl-NL" dirty="0" err="1"/>
              <a:t>automation</a:t>
            </a:r>
            <a:endParaRPr lang="nl-NL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EE5EF48-BB74-D9F8-C3E1-F0161A3A42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23289" y="4784411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PRODUCTION</a:t>
            </a:r>
            <a:endParaRPr lang="nl-BE" dirty="0"/>
          </a:p>
        </p:txBody>
      </p:sp>
      <p:sp>
        <p:nvSpPr>
          <p:cNvPr id="16" name="Tijdelijke aanduiding voor afbeelding 9">
            <a:extLst>
              <a:ext uri="{FF2B5EF4-FFF2-40B4-BE49-F238E27FC236}">
                <a16:creationId xmlns:a16="http://schemas.microsoft.com/office/drawing/2014/main" id="{AB8C36DB-EACB-6AAF-9CEB-C6C8CC1320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37238" y="4717011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6FB0F4C6-1043-9D8B-A6A1-C9158DBEECA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031" y="6401635"/>
            <a:ext cx="247550" cy="2460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5153DEE2-9576-EE97-140D-B1126D05BE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655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1698837"/>
            <a:ext cx="3932237" cy="3470181"/>
          </a:xfrm>
          <a:noFill/>
        </p:spPr>
        <p:txBody>
          <a:bodyPr anchor="b"/>
          <a:lstStyle>
            <a:lvl1pPr>
              <a:lnSpc>
                <a:spcPts val="3000"/>
              </a:lnSpc>
              <a:defRPr sz="32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 descr="Afbeelding met kaart&#10;&#10;Door AI gegenereerde inhoud is mogelijk onjuist.">
            <a:extLst>
              <a:ext uri="{FF2B5EF4-FFF2-40B4-BE49-F238E27FC236}">
                <a16:creationId xmlns:a16="http://schemas.microsoft.com/office/drawing/2014/main" id="{39A52C36-E3B2-554F-65F9-7AECC5BF6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16" r="-5532" b="-4288"/>
          <a:stretch>
            <a:fillRect/>
          </a:stretch>
        </p:blipFill>
        <p:spPr>
          <a:xfrm>
            <a:off x="5324559" y="0"/>
            <a:ext cx="686744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DD64FF9-8B92-DBB9-8370-233521F30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509C87B9-C66F-35BB-D2B9-9F40C309B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559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8FA96C1-CD4E-8FD9-3457-C638C11F3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1903835"/>
            <a:ext cx="3932237" cy="2700739"/>
          </a:xfrm>
          <a:noFill/>
        </p:spPr>
        <p:txBody>
          <a:bodyPr anchor="b"/>
          <a:lstStyle>
            <a:lvl1pPr>
              <a:lnSpc>
                <a:spcPts val="3000"/>
              </a:lnSpc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FLANDERS MAKE</a:t>
            </a:r>
            <a:br>
              <a:rPr lang="nl-NL" dirty="0"/>
            </a:br>
            <a:r>
              <a:rPr lang="nl-NL" dirty="0"/>
              <a:t>SUPPORTS THE</a:t>
            </a:r>
            <a:br>
              <a:rPr lang="nl-NL" dirty="0"/>
            </a:br>
            <a:r>
              <a:rPr lang="nl-NL" dirty="0"/>
              <a:t>INDUSTRY TO</a:t>
            </a:r>
            <a:br>
              <a:rPr lang="nl-NL" dirty="0"/>
            </a:br>
            <a:r>
              <a:rPr lang="nl-NL" dirty="0"/>
              <a:t>INCREASE ITS</a:t>
            </a:r>
            <a:br>
              <a:rPr lang="nl-NL" dirty="0"/>
            </a:br>
            <a:r>
              <a:rPr lang="nl-NL" dirty="0"/>
              <a:t>INTERNATIONAL</a:t>
            </a:r>
            <a:br>
              <a:rPr lang="nl-NL" dirty="0"/>
            </a:br>
            <a:r>
              <a:rPr lang="nl-NL" dirty="0"/>
              <a:t>COMPETITIVE</a:t>
            </a:r>
            <a:br>
              <a:rPr lang="nl-NL" dirty="0"/>
            </a:br>
            <a:r>
              <a:rPr lang="nl-NL" dirty="0"/>
              <a:t>STRENGTH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299568E-F39B-89EC-F7CD-23ECCBF45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6891" y="710671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PRODUCTION</a:t>
            </a:r>
            <a:br>
              <a:rPr lang="nl-NL" dirty="0"/>
            </a:br>
            <a:r>
              <a:rPr lang="nl-NL" dirty="0"/>
              <a:t>SYSTEMS</a:t>
            </a:r>
            <a:endParaRPr lang="nl-BE" dirty="0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C88CE31A-F189-944C-ADB3-E83F7C089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1292" y="5423782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VEHICLES</a:t>
            </a:r>
            <a:endParaRPr lang="nl-BE" dirty="0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00F46A7F-176A-C106-E2B6-593E71DDDE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48625" y="5423782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MACHINES</a:t>
            </a:r>
            <a:endParaRPr lang="nl-B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A80069-EAC5-EB04-3F8A-1FD3904DD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415765D-64AB-6567-6758-C7B45E194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15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AC790CC3-124C-03AA-C3AA-A3EB401E0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5260" y="3429000"/>
            <a:ext cx="1471940" cy="1476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6FF062-9CB0-0A8C-0E89-38BDB990A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81208"/>
            <a:ext cx="5278371" cy="1566454"/>
          </a:xfrm>
          <a:noFill/>
        </p:spPr>
        <p:txBody>
          <a:bodyPr anchor="b"/>
          <a:lstStyle>
            <a:lvl1pPr>
              <a:lnSpc>
                <a:spcPts val="4000"/>
              </a:lnSpc>
              <a:defRPr sz="4800" cap="all" baseline="0"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TITEL VAN DE PRESENTATIE LOREM DOLOREM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79A276-75AB-6F7B-C20A-DD0799D0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208649-9EAC-683F-3956-F7DA52F9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E8D0D00-9060-9D8D-8611-059305162C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BE7CCFD-003F-85EB-2C77-B63E17D80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7629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122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2ACF5-A3A2-C420-45F6-36E0C1281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512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SLIDE LOREM IPSUM DOLOR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86A0E4-CFC9-8E57-BF16-7EB9B3CBBA8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20400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1091C08-04B7-8F5C-3A5A-C81D04ED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9C2251-0C4D-DD9F-A8C4-89976811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F6634F5-8D4B-BA41-8C35-74BB437D074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705171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BE7B080-68CE-8DEF-3575-3A0E468ED4B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89942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393C07E9-3AC0-3315-254E-7DB2BE38DA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674714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90076E5-7290-6041-78B5-C21EBF304C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1520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04CD715A-85FD-B515-4CC3-B8819A793C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97683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3">
            <a:extLst>
              <a:ext uri="{FF2B5EF4-FFF2-40B4-BE49-F238E27FC236}">
                <a16:creationId xmlns:a16="http://schemas.microsoft.com/office/drawing/2014/main" id="{F5E70558-8359-6BBD-F069-721D9A6005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3846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21359AF9-9008-46E8-6670-2706D88CC0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50009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DE67FB-7975-F655-1283-965650D3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DB6B355-9437-32CB-0B77-F8556357A6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0769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64CEEE3-9968-BAC0-A33F-4BBFA17A38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62ACF5-A3A2-C420-45F6-36E0C1281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51200" cy="725776"/>
          </a:xfrm>
          <a:noFill/>
        </p:spPr>
        <p:txBody>
          <a:bodyPr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TITEL VAN DEZE SLIDE LOREM IPSUM DOLOR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86A0E4-CFC9-8E57-BF16-7EB9B3CBBA8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529684" y="4284616"/>
            <a:ext cx="2591840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TOP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1091C08-04B7-8F5C-3A5A-C81D04ED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9C2251-0C4D-DD9F-A8C4-89976811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F6634F5-8D4B-BA41-8C35-74BB437D074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53928" y="4284616"/>
            <a:ext cx="2672443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1000</a:t>
            </a:r>
            <a:endParaRPr lang="nl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BE7B080-68CE-8DEF-3575-3A0E468ED4B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58776" y="4284616"/>
            <a:ext cx="2603540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PARTNERS</a:t>
            </a:r>
            <a:endParaRPr lang="nl-BE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90076E5-7290-6041-78B5-C21EBF304C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8721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04CD715A-85FD-B515-4CC3-B8819A793C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48677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3">
            <a:extLst>
              <a:ext uri="{FF2B5EF4-FFF2-40B4-BE49-F238E27FC236}">
                <a16:creationId xmlns:a16="http://schemas.microsoft.com/office/drawing/2014/main" id="{F5E70558-8359-6BBD-F069-721D9A6005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1417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DE67FB-7975-F655-1283-965650D3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87CF6A3C-E4AC-B46E-45B7-56BE0646D19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031" y="6401635"/>
            <a:ext cx="247550" cy="24609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6BD465AB-DD4D-6167-5831-306CDF86EA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684" y="4584024"/>
            <a:ext cx="2592532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INFRASTRUCTURE</a:t>
            </a:r>
            <a:endParaRPr lang="nl-BE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CE28A631-AFDA-E53F-35B0-A521B9C89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51508" y="4584024"/>
            <a:ext cx="2673156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SPECIALIZED RESEARCHERS</a:t>
            </a:r>
            <a:endParaRPr lang="nl-BE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83D4E8A6-843C-8143-7DA7-AD0FF31A92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4094" y="4584024"/>
            <a:ext cx="2604234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 A STRONG ECOSYSTEM</a:t>
            </a:r>
            <a:endParaRPr lang="nl-BE" dirty="0"/>
          </a:p>
        </p:txBody>
      </p:sp>
      <p:sp>
        <p:nvSpPr>
          <p:cNvPr id="25" name="Tijdelijke aanduiding voor tekst 38">
            <a:extLst>
              <a:ext uri="{FF2B5EF4-FFF2-40B4-BE49-F238E27FC236}">
                <a16:creationId xmlns:a16="http://schemas.microsoft.com/office/drawing/2014/main" id="{A116C7CE-2349-E83B-200A-B302CCCB67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32965" y="5639044"/>
            <a:ext cx="9125363" cy="58694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Rubik" pitchFamily="2" charset="-79"/>
                <a:cs typeface="Rubik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 err="1"/>
              <a:t>Flanders</a:t>
            </a:r>
            <a:r>
              <a:rPr lang="nl-NL" dirty="0"/>
              <a:t> Make is </a:t>
            </a:r>
            <a:r>
              <a:rPr lang="nl-NL" dirty="0" err="1"/>
              <a:t>your</a:t>
            </a:r>
            <a:r>
              <a:rPr lang="nl-NL" dirty="0"/>
              <a:t> research partner </a:t>
            </a:r>
            <a:r>
              <a:rPr lang="nl-NL" dirty="0" err="1"/>
              <a:t>for</a:t>
            </a:r>
            <a:r>
              <a:rPr lang="nl-NL" dirty="0"/>
              <a:t> company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innovation</a:t>
            </a:r>
            <a:r>
              <a:rPr lang="nl-NL" dirty="0"/>
              <a:t> in </a:t>
            </a:r>
            <a:r>
              <a:rPr lang="nl-NL" dirty="0" err="1"/>
              <a:t>industry</a:t>
            </a:r>
            <a:r>
              <a:rPr lang="nl-NL" dirty="0"/>
              <a:t> 5.0,</a:t>
            </a:r>
            <a:br>
              <a:rPr lang="nl-NL" dirty="0"/>
            </a:br>
            <a:r>
              <a:rPr lang="nl-NL" dirty="0" err="1"/>
              <a:t>sustainability</a:t>
            </a:r>
            <a:r>
              <a:rPr lang="nl-NL" dirty="0"/>
              <a:t> &amp;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of </a:t>
            </a:r>
            <a:r>
              <a:rPr lang="nl-NL" dirty="0" err="1"/>
              <a:t>work</a:t>
            </a:r>
            <a:endParaRPr lang="nl-BE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3FE3E3-9D29-0BA4-2013-A1CD058C76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37960" y="5282323"/>
            <a:ext cx="2313766" cy="236197"/>
          </a:xfrm>
          <a:prstGeom prst="rect">
            <a:avLst/>
          </a:prstGeom>
        </p:spPr>
      </p:pic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449D473C-BF3E-0429-3A07-E7A25581FA6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896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cirkel, Kleurrijkheid, schermopname, Graphics&#10;&#10;Door AI gegenereerde inhoud is mogelijk onjuist.">
            <a:extLst>
              <a:ext uri="{FF2B5EF4-FFF2-40B4-BE49-F238E27FC236}">
                <a16:creationId xmlns:a16="http://schemas.microsoft.com/office/drawing/2014/main" id="{763DB07C-11B0-AB95-4287-F3A2DA556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3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55E30EB-40EF-CED5-DCFF-9B6A334955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92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afbeelding 9">
            <a:extLst>
              <a:ext uri="{FF2B5EF4-FFF2-40B4-BE49-F238E27FC236}">
                <a16:creationId xmlns:a16="http://schemas.microsoft.com/office/drawing/2014/main" id="{FA0D33D3-F28E-BE36-C776-E25E12CDCA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9286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jdelijke aanduiding voor afbeelding 9">
            <a:extLst>
              <a:ext uri="{FF2B5EF4-FFF2-40B4-BE49-F238E27FC236}">
                <a16:creationId xmlns:a16="http://schemas.microsoft.com/office/drawing/2014/main" id="{7410BF41-44C0-EB63-11F9-F48794AFC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00592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25CAD3D2-C574-82D1-A262-CB97BF986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99286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9">
            <a:extLst>
              <a:ext uri="{FF2B5EF4-FFF2-40B4-BE49-F238E27FC236}">
                <a16:creationId xmlns:a16="http://schemas.microsoft.com/office/drawing/2014/main" id="{50FDB106-CC2F-BA25-A80C-0E7B18BAC2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67527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5" name="Tijdelijke aanduiding voor afbeelding 9">
            <a:extLst>
              <a:ext uri="{FF2B5EF4-FFF2-40B4-BE49-F238E27FC236}">
                <a16:creationId xmlns:a16="http://schemas.microsoft.com/office/drawing/2014/main" id="{150AA292-44F9-B8FC-1F27-C12AC28080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66823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A4FF0795-FB7C-F5DA-52EA-EBDF72DEA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9234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1,200</a:t>
            </a:r>
            <a:endParaRPr lang="nl-BE" dirty="0"/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ADF96D67-C462-68C3-D50F-9971AC7A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9234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PROJECTS</a:t>
            </a:r>
            <a:br>
              <a:rPr lang="nl-NL" dirty="0"/>
            </a:br>
            <a:r>
              <a:rPr lang="nl-NL" dirty="0"/>
              <a:t>A YEAR</a:t>
            </a:r>
            <a:endParaRPr lang="nl-BE" dirty="0"/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6383D69-23E3-6677-CF8F-4E4D0620F5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5081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430</a:t>
            </a:r>
            <a:endParaRPr lang="nl-BE" dirty="0"/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6244D96C-8770-D345-6AE1-144E92E4A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5081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ACTIVELY PARTICIPATING COMPANIES IN PROJECTS</a:t>
            </a:r>
            <a:endParaRPr lang="nl-BE" dirty="0"/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198D743A-9077-ED0A-7869-65364A09F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4558" y="1150403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+1,000</a:t>
            </a:r>
            <a:endParaRPr lang="nl-BE" dirty="0"/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E5BD0EBC-D637-93E8-FE1C-5C8A0CD11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4558" y="1444882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STAFF WORKERS</a:t>
            </a:r>
            <a:endParaRPr lang="nl-BE" dirty="0"/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2D9C42A3-2B31-6DEA-715F-4BFF88197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0952" y="763965"/>
            <a:ext cx="2026356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112</a:t>
            </a:r>
            <a:endParaRPr lang="nl-BE" dirty="0"/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BAE1C74C-AFC1-03E9-CB01-2231CD6CC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2695" y="1058444"/>
            <a:ext cx="2026356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MIO REVENUE</a:t>
            </a:r>
            <a:endParaRPr lang="nl-BE" dirty="0"/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B5BDDC9E-B662-AD03-430F-1DD6A47056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59928" y="5214941"/>
            <a:ext cx="2387683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58</a:t>
            </a:r>
            <a:endParaRPr lang="nl-BE" dirty="0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AA78EF75-C198-2B7F-E6AD-953BE0CB37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59928" y="5509420"/>
            <a:ext cx="2387683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ONGOING EUROPEAN PROJECTS</a:t>
            </a:r>
            <a:endParaRPr lang="nl-BE" dirty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118B0DD-03C5-6A39-7543-CFC41F17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64046" y="4845148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200</a:t>
            </a:r>
            <a:endParaRPr lang="nl-BE" dirty="0"/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E30C0268-BDB9-57D8-610E-1499077856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4046" y="5139627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MEMBER COMPANIES</a:t>
            </a:r>
            <a:endParaRPr lang="nl-BE" dirty="0"/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0196048F-E4C0-2ED8-7795-A063B288FE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4800" y="3486291"/>
            <a:ext cx="3240088" cy="409482"/>
          </a:xfrm>
        </p:spPr>
        <p:txBody>
          <a:bodyPr/>
          <a:lstStyle>
            <a:lvl1pPr marL="0" indent="0" algn="ctr">
              <a:buNone/>
              <a:defRPr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IN NUMBERS</a:t>
            </a:r>
            <a:endParaRPr lang="nl-BE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096B8F-E998-61A9-AA13-D7F241461B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1098" y="3001100"/>
            <a:ext cx="3335455" cy="340494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20FD4C-E7B7-EEA5-B7E0-1502F584D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5792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63DB07C-11B0-AB95-4287-F3A2DA556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43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55E30EB-40EF-CED5-DCFF-9B6A334955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92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afbeelding 9">
            <a:extLst>
              <a:ext uri="{FF2B5EF4-FFF2-40B4-BE49-F238E27FC236}">
                <a16:creationId xmlns:a16="http://schemas.microsoft.com/office/drawing/2014/main" id="{FA0D33D3-F28E-BE36-C776-E25E12CDCA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9286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jdelijke aanduiding voor afbeelding 9">
            <a:extLst>
              <a:ext uri="{FF2B5EF4-FFF2-40B4-BE49-F238E27FC236}">
                <a16:creationId xmlns:a16="http://schemas.microsoft.com/office/drawing/2014/main" id="{7410BF41-44C0-EB63-11F9-F48794AFC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00592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25CAD3D2-C574-82D1-A262-CB97BF986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99286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9">
            <a:extLst>
              <a:ext uri="{FF2B5EF4-FFF2-40B4-BE49-F238E27FC236}">
                <a16:creationId xmlns:a16="http://schemas.microsoft.com/office/drawing/2014/main" id="{50FDB106-CC2F-BA25-A80C-0E7B18BAC2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67527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5" name="Tijdelijke aanduiding voor afbeelding 9">
            <a:extLst>
              <a:ext uri="{FF2B5EF4-FFF2-40B4-BE49-F238E27FC236}">
                <a16:creationId xmlns:a16="http://schemas.microsoft.com/office/drawing/2014/main" id="{150AA292-44F9-B8FC-1F27-C12AC28080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66823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A4FF0795-FB7C-F5DA-52EA-EBDF72DEA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9234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1,200</a:t>
            </a:r>
            <a:endParaRPr lang="nl-BE" dirty="0"/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ADF96D67-C462-68C3-D50F-9971AC7A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9234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PROJECTS</a:t>
            </a:r>
            <a:br>
              <a:rPr lang="nl-NL" dirty="0"/>
            </a:br>
            <a:r>
              <a:rPr lang="nl-NL" dirty="0"/>
              <a:t>A YEAR</a:t>
            </a:r>
            <a:endParaRPr lang="nl-BE" dirty="0"/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6383D69-23E3-6677-CF8F-4E4D0620F5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5081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430</a:t>
            </a:r>
            <a:endParaRPr lang="nl-BE" dirty="0"/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6244D96C-8770-D345-6AE1-144E92E4A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5081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ACTIVELY PARTICIPATING COMPANIES IN PROJECTS</a:t>
            </a:r>
            <a:endParaRPr lang="nl-BE" dirty="0"/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198D743A-9077-ED0A-7869-65364A09F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4558" y="1150403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+1,000</a:t>
            </a:r>
            <a:endParaRPr lang="nl-BE" dirty="0"/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E5BD0EBC-D637-93E8-FE1C-5C8A0CD11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4558" y="1444882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STAFF WORKERS</a:t>
            </a:r>
            <a:endParaRPr lang="nl-BE" dirty="0"/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2D9C42A3-2B31-6DEA-715F-4BFF88197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0952" y="763965"/>
            <a:ext cx="2026356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112</a:t>
            </a:r>
            <a:endParaRPr lang="nl-BE" dirty="0"/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BAE1C74C-AFC1-03E9-CB01-2231CD6CC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2695" y="1058444"/>
            <a:ext cx="2026356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MIO REVENUE</a:t>
            </a:r>
            <a:endParaRPr lang="nl-BE" dirty="0"/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B5BDDC9E-B662-AD03-430F-1DD6A47056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59928" y="5214941"/>
            <a:ext cx="2387683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58</a:t>
            </a:r>
            <a:endParaRPr lang="nl-BE" dirty="0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AA78EF75-C198-2B7F-E6AD-953BE0CB37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59928" y="5509420"/>
            <a:ext cx="2387683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ONGOING EUROPEAN PROJECTS</a:t>
            </a:r>
            <a:endParaRPr lang="nl-BE" dirty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118B0DD-03C5-6A39-7543-CFC41F17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64046" y="4845148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200</a:t>
            </a:r>
            <a:endParaRPr lang="nl-BE" dirty="0"/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E30C0268-BDB9-57D8-610E-1499077856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4046" y="5139627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MEMBER COMPANIES</a:t>
            </a:r>
            <a:endParaRPr lang="nl-BE" dirty="0"/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0196048F-E4C0-2ED8-7795-A063B288FE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4800" y="3486291"/>
            <a:ext cx="3240088" cy="409482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IN NUMBERS</a:t>
            </a:r>
            <a:endParaRPr lang="nl-BE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096B8F-E998-61A9-AA13-D7F241461B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1098" y="3001100"/>
            <a:ext cx="3335455" cy="340494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20FD4C-E7B7-EEA5-B7E0-1502F584D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4066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34E67D-874B-7E30-30C9-8DB49C7DD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4E3607-606F-9F28-C710-7FF54C972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8411"/>
            <a:ext cx="105156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LOREM IPSUM DOLOR QUISQUE</a:t>
            </a:r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7A0010-D09B-A562-2CBC-F635B0EA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FDC8BA-7D90-94E5-CFB5-9C5AF710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37F3083-846D-D696-C653-1D4DE50C7F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65959"/>
            <a:ext cx="10515601" cy="4129309"/>
          </a:xfrm>
        </p:spPr>
        <p:txBody>
          <a:bodyPr numCol="6" spcCol="3600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i="0" cap="all" baseline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5D7D4E-F318-86C3-FFBC-FFD22B6FDE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13967A5-8C96-F01C-62A2-DB0DE2FE9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0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98F05203-CE4F-8088-D42F-3A7326D82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495" y="2014684"/>
            <a:ext cx="1315810" cy="1319797"/>
          </a:xfrm>
          <a:prstGeom prst="rect">
            <a:avLst/>
          </a:prstGeom>
        </p:spPr>
      </p:pic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0FAA4CF-0123-DA53-42A3-8C4D1355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1900645"/>
            <a:ext cx="5278371" cy="1735440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TITEL VAN DE</a:t>
            </a:r>
            <a:br>
              <a:rPr lang="nl-NL" dirty="0"/>
            </a:br>
            <a:r>
              <a:rPr lang="nl-NL" dirty="0"/>
              <a:t>PRESENTATIE LOREM DOLOREM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875791"/>
            <a:ext cx="5278371" cy="714198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VAN DEZE PRESENTATIE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AEEF2E63-F2C8-FDC0-C24A-68C6184C7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400" y="5525997"/>
            <a:ext cx="5278825" cy="593951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  |  </a:t>
            </a:r>
            <a:r>
              <a:rPr lang="nl-BE" dirty="0"/>
              <a:t>PURPOSE</a:t>
            </a:r>
            <a:br>
              <a:rPr lang="nl-BE" dirty="0"/>
            </a:br>
            <a:r>
              <a:rPr lang="nl-NL" dirty="0"/>
              <a:t>LOCATION   |  </a:t>
            </a:r>
            <a:r>
              <a:rPr lang="nl-BE" dirty="0"/>
              <a:t>00/00/2025</a:t>
            </a:r>
            <a:endParaRPr lang="nl-NL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1614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34E67D-874B-7E30-30C9-8DB49C7DD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4E3607-606F-9F28-C710-7FF54C972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8411"/>
            <a:ext cx="105156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LOREM IPSUM DOLOR QUISQUE</a:t>
            </a:r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7A0010-D09B-A562-2CBC-F635B0EA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FDC8BA-7D90-94E5-CFB5-9C5AF710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37F3083-846D-D696-C653-1D4DE50C7F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65959"/>
            <a:ext cx="10515601" cy="4129309"/>
          </a:xfrm>
        </p:spPr>
        <p:txBody>
          <a:bodyPr numCol="6" spcCol="3600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i="0" cap="all" baseline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5D7D4E-F318-86C3-FFBC-FFD22B6FDE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13967A5-8C96-F01C-62A2-DB0DE2FE9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3738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2" name="Tijdelijke aanduiding voor tekst 6">
            <a:extLst>
              <a:ext uri="{FF2B5EF4-FFF2-40B4-BE49-F238E27FC236}">
                <a16:creationId xmlns:a16="http://schemas.microsoft.com/office/drawing/2014/main" id="{1A525161-1F56-36F6-DE11-B17EBB5C7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4012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332FD68-AEB8-4FAB-0A61-2D654596E2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C550646C-67FA-4864-158E-6F98A43662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8227" y="1876424"/>
            <a:ext cx="1115546" cy="111554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594DC48-0A3A-819B-9812-C4E0682DF8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5488" y="3408829"/>
            <a:ext cx="3121025" cy="544513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END-TO-END</a:t>
            </a:r>
            <a:br>
              <a:rPr lang="nl-NL" dirty="0"/>
            </a:br>
            <a:r>
              <a:rPr lang="nl-NL" dirty="0"/>
              <a:t>DESIGN OPERATION</a:t>
            </a:r>
            <a:endParaRPr lang="nl-BE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D6D72672-13AD-0771-FB90-1C80830F98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5488" y="4047565"/>
            <a:ext cx="3121025" cy="86117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LEVERAGE DATA AND KNOWLEDGE</a:t>
            </a:r>
            <a:br>
              <a:rPr lang="nl-NL" dirty="0"/>
            </a:br>
            <a:r>
              <a:rPr lang="nl-NL" dirty="0"/>
              <a:t>THROUGHOUT THE PRODUCT LIFECYCLE AND VALUE CHAIN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30B57F5-F57D-8408-7774-7C5AFB9F6B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8061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2714802"/>
            <a:ext cx="5278371" cy="714198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THANK YOU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679439"/>
            <a:ext cx="5278371" cy="279350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QUESTIONS?</a:t>
            </a:r>
            <a:endParaRPr lang="nl-BE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16">
            <a:extLst>
              <a:ext uri="{FF2B5EF4-FFF2-40B4-BE49-F238E27FC236}">
                <a16:creationId xmlns:a16="http://schemas.microsoft.com/office/drawing/2014/main" id="{59D984C5-A876-2974-415E-F8A4E9581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400" y="5103998"/>
            <a:ext cx="5278825" cy="279350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677281C-A182-F86E-AAC0-228CF12FDB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0788" y="5527852"/>
            <a:ext cx="5278437" cy="443970"/>
          </a:xfrm>
        </p:spPr>
        <p:txBody>
          <a:bodyPr>
            <a:noAutofit/>
          </a:bodyPr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1100" cap="all" baseline="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tx1"/>
                </a:solidFill>
              </a:defRPr>
            </a:lvl2pPr>
            <a:lvl3pPr marL="360000" indent="0">
              <a:buNone/>
              <a:defRPr>
                <a:solidFill>
                  <a:schemeClr val="tx1"/>
                </a:solidFill>
              </a:defRPr>
            </a:lvl3pPr>
            <a:lvl4pPr marL="540000" indent="0">
              <a:buNone/>
              <a:defRPr>
                <a:solidFill>
                  <a:schemeClr val="tx1"/>
                </a:solidFill>
              </a:defRPr>
            </a:lvl4pPr>
            <a:lvl5pPr marL="7200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CONTACT INFORMATION</a:t>
            </a:r>
          </a:p>
          <a:p>
            <a:pPr lvl="0"/>
            <a:r>
              <a:rPr lang="nl-NL" dirty="0"/>
              <a:t>CONTACT INFORMATION</a:t>
            </a:r>
          </a:p>
          <a:p>
            <a:pPr lvl="0"/>
            <a:r>
              <a:rPr lang="nl-NL" dirty="0"/>
              <a:t>CONTACT INFORMATION</a:t>
            </a:r>
            <a:endParaRPr lang="nl-BE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DAF06932-250B-DFE2-3E3A-EA8E697BAF5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479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3859"/>
            <a:ext cx="9340669" cy="734881"/>
          </a:xfrm>
          <a:noFill/>
        </p:spPr>
        <p:txBody>
          <a:bodyPr/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TITEL VAN DEZE SLIDE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37A8C1-098B-BB80-F319-E0414AB0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00" y="1825625"/>
            <a:ext cx="9745869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7440BD27-CD2A-7EF1-3EB1-1926379FAA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E2E competence cluster details and cases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737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A6AE635-40D7-1734-7F94-6085055BE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B4DEE631-5E5E-20F7-D135-1D2AEFA238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Overview of relevant 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406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05786DD9-F337-112A-B687-2084F7B5E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E9D30338-7024-FDA9-3605-A4D79B497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Motion Products competence cluster details and cases</a:t>
            </a:r>
          </a:p>
        </p:txBody>
      </p:sp>
    </p:spTree>
    <p:extLst>
      <p:ext uri="{BB962C8B-B14F-4D97-AF65-F5344CB8AC3E}">
        <p14:creationId xmlns:p14="http://schemas.microsoft.com/office/powerpoint/2010/main" val="14969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04D1B6D-A006-FEF7-3FAD-2E7F88625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325CBB1D-B0A2-1DD6-D46B-46ACCFA84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BE" dirty="0"/>
              <a:t>Competence cluster and cases</a:t>
            </a:r>
          </a:p>
        </p:txBody>
      </p:sp>
    </p:spTree>
    <p:extLst>
      <p:ext uri="{BB962C8B-B14F-4D97-AF65-F5344CB8AC3E}">
        <p14:creationId xmlns:p14="http://schemas.microsoft.com/office/powerpoint/2010/main" val="289236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schermopname, ontwerp&#10;&#10;Door AI gegenereerde inhoud is mogelijk onjuist.">
            <a:extLst>
              <a:ext uri="{FF2B5EF4-FFF2-40B4-BE49-F238E27FC236}">
                <a16:creationId xmlns:a16="http://schemas.microsoft.com/office/drawing/2014/main" id="{D2F4BF09-F39C-292E-C839-A3FC0948F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fbeelding 8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A2606C7D-8B4F-57C6-2607-649A13A15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558" y="3319499"/>
            <a:ext cx="2106876" cy="21132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45869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HOW FLANDERS’ 4 STRATEGIC RESEARCH CENTERS KICKSTART YOUR R&amp;D SUCCES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12D2E5D-4995-418F-F3DB-3E617DDAE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346" y="3769221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1,300</a:t>
            </a:r>
            <a:endParaRPr lang="nl-BE" dirty="0"/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174CB796-9D1F-033A-E015-DE8B1C3054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346" y="4127950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1FBC276-0FA2-56CB-51D7-88DBFF23E2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346" y="4449666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 err="1"/>
              <a:t>Sustainable</a:t>
            </a:r>
            <a:r>
              <a:rPr lang="nl-NL" dirty="0"/>
              <a:t> </a:t>
            </a:r>
            <a:r>
              <a:rPr lang="nl-NL" dirty="0" err="1"/>
              <a:t>chemistry</a:t>
            </a:r>
            <a:endParaRPr lang="nl-NL" dirty="0"/>
          </a:p>
          <a:p>
            <a:pPr lvl="0"/>
            <a:r>
              <a:rPr lang="nl-NL" dirty="0" err="1"/>
              <a:t>Materials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energy</a:t>
            </a:r>
          </a:p>
          <a:p>
            <a:pPr lvl="0"/>
            <a:r>
              <a:rPr lang="nl-NL" dirty="0"/>
              <a:t>Land-</a:t>
            </a:r>
            <a:r>
              <a:rPr lang="nl-NL" dirty="0" err="1"/>
              <a:t>use</a:t>
            </a:r>
            <a:r>
              <a:rPr lang="nl-NL" dirty="0"/>
              <a:t> &amp; health</a:t>
            </a:r>
            <a:endParaRPr lang="nl-BE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793DAC3-9E98-834A-631A-B13BA6A30A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6917" y="3174506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VITO</a:t>
            </a:r>
            <a:endParaRPr lang="nl-BE" dirty="0"/>
          </a:p>
        </p:txBody>
      </p:sp>
      <p:pic>
        <p:nvPicPr>
          <p:cNvPr id="30" name="Afbeelding 29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16A38C0E-F686-86B9-AA00-FC99E9F405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4723" y="1911967"/>
            <a:ext cx="2106876" cy="2113260"/>
          </a:xfrm>
          <a:prstGeom prst="rect">
            <a:avLst/>
          </a:prstGeom>
        </p:spPr>
      </p:pic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3CF45E54-082A-C68A-FA0D-3F74F466F3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25511" y="2361689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5,500</a:t>
            </a:r>
            <a:endParaRPr lang="nl-BE" dirty="0"/>
          </a:p>
        </p:txBody>
      </p:sp>
      <p:sp>
        <p:nvSpPr>
          <p:cNvPr id="32" name="Tijdelijke aanduiding voor tekst 10">
            <a:extLst>
              <a:ext uri="{FF2B5EF4-FFF2-40B4-BE49-F238E27FC236}">
                <a16:creationId xmlns:a16="http://schemas.microsoft.com/office/drawing/2014/main" id="{E5E30D9F-A63D-E445-CB7E-9F6765FC34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511" y="2720418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33" name="Tijdelijke aanduiding voor tekst 16">
            <a:extLst>
              <a:ext uri="{FF2B5EF4-FFF2-40B4-BE49-F238E27FC236}">
                <a16:creationId xmlns:a16="http://schemas.microsoft.com/office/drawing/2014/main" id="{21B41B35-CE4B-843B-EAD2-CA3B630EF0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511" y="3042134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/>
              <a:t>Micro-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nano</a:t>
            </a:r>
            <a:r>
              <a:rPr lang="nl-NL" dirty="0"/>
              <a:t>-</a:t>
            </a:r>
            <a:br>
              <a:rPr lang="nl-NL" dirty="0"/>
            </a:br>
            <a:r>
              <a:rPr lang="nl-NL" dirty="0" err="1"/>
              <a:t>technology</a:t>
            </a:r>
            <a:endParaRPr lang="nl-NL" dirty="0"/>
          </a:p>
          <a:p>
            <a:pPr lvl="0"/>
            <a:r>
              <a:rPr lang="nl-NL" dirty="0"/>
              <a:t>Digital </a:t>
            </a:r>
            <a:r>
              <a:rPr lang="nl-NL" dirty="0" err="1"/>
              <a:t>technology</a:t>
            </a:r>
            <a:endParaRPr lang="nl-BE" dirty="0"/>
          </a:p>
        </p:txBody>
      </p:sp>
      <p:sp>
        <p:nvSpPr>
          <p:cNvPr id="34" name="Tijdelijke aanduiding voor tekst 18">
            <a:extLst>
              <a:ext uri="{FF2B5EF4-FFF2-40B4-BE49-F238E27FC236}">
                <a16:creationId xmlns:a16="http://schemas.microsoft.com/office/drawing/2014/main" id="{17CE2FE6-439B-DCD2-B695-3D9948930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1082" y="1766974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IMEC</a:t>
            </a:r>
            <a:endParaRPr lang="nl-BE" dirty="0"/>
          </a:p>
        </p:txBody>
      </p:sp>
      <p:pic>
        <p:nvPicPr>
          <p:cNvPr id="40" name="Afbeelding 39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12009DD6-8653-8D44-FFCB-F9A3A58BFC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2901" y="2024856"/>
            <a:ext cx="2106876" cy="2113260"/>
          </a:xfrm>
          <a:prstGeom prst="rect">
            <a:avLst/>
          </a:prstGeom>
        </p:spPr>
      </p:pic>
      <p:sp>
        <p:nvSpPr>
          <p:cNvPr id="41" name="Tijdelijke aanduiding voor tekst 10">
            <a:extLst>
              <a:ext uri="{FF2B5EF4-FFF2-40B4-BE49-F238E27FC236}">
                <a16:creationId xmlns:a16="http://schemas.microsoft.com/office/drawing/2014/main" id="{2A376F4F-2C23-F50D-2EBF-9E5830BCD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3689" y="2474578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1,920</a:t>
            </a:r>
            <a:endParaRPr lang="nl-BE" dirty="0"/>
          </a:p>
        </p:txBody>
      </p:sp>
      <p:sp>
        <p:nvSpPr>
          <p:cNvPr id="42" name="Tijdelijke aanduiding voor tekst 10">
            <a:extLst>
              <a:ext uri="{FF2B5EF4-FFF2-40B4-BE49-F238E27FC236}">
                <a16:creationId xmlns:a16="http://schemas.microsoft.com/office/drawing/2014/main" id="{8D08DD9D-D7B3-486E-4485-3E6697BCFD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3689" y="2833307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43" name="Tijdelijke aanduiding voor tekst 16">
            <a:extLst>
              <a:ext uri="{FF2B5EF4-FFF2-40B4-BE49-F238E27FC236}">
                <a16:creationId xmlns:a16="http://schemas.microsoft.com/office/drawing/2014/main" id="{E4D7B85A-3341-6342-F639-5EDFBB000B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3689" y="3155023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 err="1"/>
              <a:t>Biotechnology</a:t>
            </a:r>
            <a:endParaRPr lang="nl-NL" dirty="0"/>
          </a:p>
          <a:p>
            <a:pPr lvl="0"/>
            <a:r>
              <a:rPr lang="nl-NL" dirty="0"/>
              <a:t>Life </a:t>
            </a:r>
            <a:r>
              <a:rPr lang="nl-NL" dirty="0" err="1"/>
              <a:t>sciences</a:t>
            </a:r>
            <a:endParaRPr lang="nl-BE" dirty="0"/>
          </a:p>
        </p:txBody>
      </p:sp>
      <p:sp>
        <p:nvSpPr>
          <p:cNvPr id="44" name="Tijdelijke aanduiding voor tekst 18">
            <a:extLst>
              <a:ext uri="{FF2B5EF4-FFF2-40B4-BE49-F238E27FC236}">
                <a16:creationId xmlns:a16="http://schemas.microsoft.com/office/drawing/2014/main" id="{B3A53C25-45E2-C0A1-4EA1-2D7146BD39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59260" y="1879863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VIB</a:t>
            </a:r>
            <a:endParaRPr lang="nl-BE" dirty="0"/>
          </a:p>
        </p:txBody>
      </p:sp>
      <p:pic>
        <p:nvPicPr>
          <p:cNvPr id="45" name="Afbeelding 44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841AA5EB-87A5-251D-F9FE-AEA071C30E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4324" y="2628811"/>
            <a:ext cx="2106876" cy="2113260"/>
          </a:xfrm>
          <a:prstGeom prst="rect">
            <a:avLst/>
          </a:prstGeom>
        </p:spPr>
      </p:pic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7883E2AE-4466-EB9C-6F1A-1D8803EA33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85112" y="307853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1,000</a:t>
            </a:r>
            <a:endParaRPr lang="nl-BE" dirty="0"/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EC3BA98E-C4BA-BD50-50BB-08205424B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85112" y="3437262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48" name="Tijdelijke aanduiding voor tekst 16">
            <a:extLst>
              <a:ext uri="{FF2B5EF4-FFF2-40B4-BE49-F238E27FC236}">
                <a16:creationId xmlns:a16="http://schemas.microsoft.com/office/drawing/2014/main" id="{F4AD26FB-FB3B-C929-E71C-7025E99E25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5112" y="3758978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/>
              <a:t>Product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br>
              <a:rPr lang="nl-NL" dirty="0"/>
            </a:b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processes</a:t>
            </a:r>
            <a:endParaRPr lang="nl-NL" dirty="0"/>
          </a:p>
          <a:p>
            <a:pPr lvl="0"/>
            <a:r>
              <a:rPr lang="nl-NL" dirty="0" err="1"/>
              <a:t>Degetal</a:t>
            </a:r>
            <a:r>
              <a:rPr lang="nl-NL" dirty="0"/>
              <a:t> </a:t>
            </a:r>
            <a:r>
              <a:rPr lang="nl-NL" dirty="0" err="1"/>
              <a:t>transformation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industry</a:t>
            </a:r>
            <a:r>
              <a:rPr lang="nl-NL" dirty="0"/>
              <a:t> 4.0</a:t>
            </a:r>
            <a:endParaRPr lang="nl-BE" dirty="0"/>
          </a:p>
        </p:txBody>
      </p:sp>
      <p:sp>
        <p:nvSpPr>
          <p:cNvPr id="49" name="Tijdelijke aanduiding voor tekst 18">
            <a:extLst>
              <a:ext uri="{FF2B5EF4-FFF2-40B4-BE49-F238E27FC236}">
                <a16:creationId xmlns:a16="http://schemas.microsoft.com/office/drawing/2014/main" id="{A1AD9CC7-6DD1-F73B-6F65-05756FC56E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09643" y="2474578"/>
            <a:ext cx="1976237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FLANDERS MAKE</a:t>
            </a:r>
            <a:endParaRPr lang="nl-BE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26236ACC-33CE-1F0D-E4F4-7AC2BDF618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60CEDDBC-E104-CC72-9229-FDA78BDE58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43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895992"/>
            <a:ext cx="4114800" cy="1700145"/>
          </a:xfrm>
          <a:noFill/>
        </p:spPr>
        <p:txBody>
          <a:bodyPr anchor="t" anchorCtr="0"/>
          <a:lstStyle>
            <a:lvl1pPr>
              <a:lnSpc>
                <a:spcPts val="2200"/>
              </a:lnSpc>
              <a:defRPr sz="24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3BB266-6942-02C0-C47F-684F0CE7AF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0400" y="4942453"/>
            <a:ext cx="3933825" cy="249299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 sz="18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TITEL ICOON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9D66614-6D16-2888-7D4A-E21CD2D61F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B71F86A3-1E91-448A-09E4-A7F3C6F76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32676" y="3140560"/>
            <a:ext cx="1507683" cy="150872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C3805980-14CB-EFF0-A93A-C6CFB035E3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326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45F8D4B-BC2E-E8A6-2A9B-7FC0850F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99" y="788411"/>
            <a:ext cx="9881873" cy="72577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QUISQUE LOREM IPSUM DOLOR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AEB5ED-17D8-2C79-814F-FDB32F46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399" y="1825625"/>
            <a:ext cx="9881873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E2073E-D8C0-AFB0-ADA2-BB7A4AF9C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262445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sz="800" b="0" i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792FB6-92FE-AD21-3031-D8A84363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2520" y="6461968"/>
            <a:ext cx="27432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 b="0" i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108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72" r:id="rId4"/>
    <p:sldLayoutId id="2147483673" r:id="rId5"/>
    <p:sldLayoutId id="2147483674" r:id="rId6"/>
    <p:sldLayoutId id="2147483675" r:id="rId7"/>
    <p:sldLayoutId id="2147483662" r:id="rId8"/>
    <p:sldLayoutId id="2147483657" r:id="rId9"/>
    <p:sldLayoutId id="2147483661" r:id="rId10"/>
    <p:sldLayoutId id="2147483664" r:id="rId11"/>
    <p:sldLayoutId id="2147483660" r:id="rId12"/>
    <p:sldLayoutId id="2147483663" r:id="rId13"/>
    <p:sldLayoutId id="2147483651" r:id="rId14"/>
    <p:sldLayoutId id="2147483652" r:id="rId15"/>
    <p:sldLayoutId id="2147483668" r:id="rId16"/>
    <p:sldLayoutId id="2147483665" r:id="rId17"/>
    <p:sldLayoutId id="2147483669" r:id="rId18"/>
    <p:sldLayoutId id="2147483654" r:id="rId19"/>
    <p:sldLayoutId id="2147483671" r:id="rId20"/>
    <p:sldLayoutId id="2147483655" r:id="rId21"/>
    <p:sldLayoutId id="2147483667" r:id="rId22"/>
    <p:sldLayoutId id="2147483666" r:id="rId23"/>
  </p:sldLayoutIdLst>
  <p:hf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3000" b="0" i="0" kern="1200" cap="all" baseline="0">
          <a:solidFill>
            <a:schemeClr val="accent3"/>
          </a:solidFill>
          <a:latin typeface="Rubik SemiBold" pitchFamily="2" charset="-79"/>
          <a:ea typeface="+mj-ea"/>
          <a:cs typeface="Rubik SemiBold" pitchFamily="2" charset="-79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TorchicTab-Heuristi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tai-kg/FlandersMake-Conference-Tutorial-2026" TargetMode="Externa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github.com/dtai-kg/FlandersMake-Conference-Tutorial-202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AutoR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hyperlink" Target="https://github.com/dtai-kg/FlandersMake-Conference-Tutorial-2026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g"/><Relationship Id="rId5" Type="http://schemas.openxmlformats.org/officeDocument/2006/relationships/image" Target="../media/image66.svg"/><Relationship Id="rId10" Type="http://schemas.openxmlformats.org/officeDocument/2006/relationships/image" Target="../media/image24.png"/><Relationship Id="rId4" Type="http://schemas.openxmlformats.org/officeDocument/2006/relationships/image" Target="../media/image65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B60032BA-60E5-336D-D99E-EFE0B631B1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955" r="16955"/>
          <a:stretch/>
        </p:blipFill>
        <p:spPr>
          <a:xfrm>
            <a:off x="6498771" y="1173079"/>
            <a:ext cx="4472829" cy="451184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52A4F9D-1E00-2487-C652-F2E2606EB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184" y="1900645"/>
            <a:ext cx="5522587" cy="1735440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4241C84-9060-0201-9EE9-FFF592E28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1102" y="5668118"/>
            <a:ext cx="5590861" cy="886491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Ioannis Dasoulas</a:t>
            </a:r>
            <a:r>
              <a:rPr lang="en-US" dirty="0"/>
              <a:t>,  Duo Yang, Xuemin Duan, Anastasia Dimou</a:t>
            </a:r>
          </a:p>
          <a:p>
            <a:r>
              <a:rPr lang="en-US" dirty="0" err="1"/>
              <a:t>ioannis.Dasoulas@kuleuven.be</a:t>
            </a:r>
            <a:endParaRPr lang="en-US" dirty="0"/>
          </a:p>
          <a:p>
            <a:r>
              <a:rPr lang="en-US" dirty="0"/>
              <a:t>Flanders Make Conference 2026</a:t>
            </a:r>
          </a:p>
          <a:p>
            <a:endParaRPr lang="nl-BE" dirty="0"/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8F6FF8EE-AEAE-680D-5DAD-28BC756C98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" r="150"/>
          <a:stretch/>
        </p:blipFill>
        <p:spPr>
          <a:xfrm>
            <a:off x="1220400" y="547160"/>
            <a:ext cx="2589169" cy="265642"/>
          </a:xfrm>
        </p:spPr>
      </p:pic>
      <p:pic>
        <p:nvPicPr>
          <p:cNvPr id="2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9CB58D28-1A1B-0D70-48B0-5E0E056354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731" y="6103067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">
            <a:extLst>
              <a:ext uri="{FF2B5EF4-FFF2-40B4-BE49-F238E27FC236}">
                <a16:creationId xmlns:a16="http://schemas.microsoft.com/office/drawing/2014/main" id="{B6DE0053-E9E6-B910-5C3B-CE8165AF6D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31911" y="6207185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3EF172BA-1F45-43E2-37E7-DEA6C7FEBD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9842" y="6263153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5;p1" descr="Flanders AI Research Program">
            <a:extLst>
              <a:ext uri="{FF2B5EF4-FFF2-40B4-BE49-F238E27FC236}">
                <a16:creationId xmlns:a16="http://schemas.microsoft.com/office/drawing/2014/main" id="{52ED993B-9FEE-E4C7-C596-EF7C042BB6B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8158" y="5902815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44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5EB3-F31A-270F-136F-1BAB0767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BE76-B8A6-E0C3-FD68-3DFC80F4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Candidate ranking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D6DC4-2A98-2706-47B4-313CAB78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10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32707D23-E063-BFD4-BFEA-34FDBD0E92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A5B0BA53-6ADE-035B-7AAA-9E86F126E5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E39361FD-9F71-5EBB-A091-5BCFE9FF6BFF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20D7882F-4A76-3FAE-599C-1047F02E8004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FE659318-C1E6-45E6-7442-549249984B04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8C38E29B-56B8-CF5A-77F2-2F917DE06EE9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34A5A78C-66AD-49EE-3466-FD9CA0BF34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307E069F-09DF-3A67-69D2-75C223FFF8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5;p10">
            <a:extLst>
              <a:ext uri="{FF2B5EF4-FFF2-40B4-BE49-F238E27FC236}">
                <a16:creationId xmlns:a16="http://schemas.microsoft.com/office/drawing/2014/main" id="{99A9B198-E5AE-AB88-F2E4-503F3405AFD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2443" y="3063063"/>
            <a:ext cx="2523136" cy="2809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78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6A289-8FD6-D024-51BA-2C15C573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6CDD-F9DC-8472-AC40-C57B85C6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Task Estimation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8B8AC-CBD4-800E-373C-9F4D194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11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A558F49B-9D29-DC2E-C2D6-C71D12FB55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B068E679-CEC8-E44F-8C00-7E6122B1AC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3D543890-DB4E-ED22-1D5C-2745B1885013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8345560D-C37C-D389-1DB0-A4E9A7B2FCEB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1D0782DB-F31E-186D-41C8-31AA6BD3C409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E0293722-C91F-1FDB-A66A-42AA6BFBF44D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4A2F20E0-BEE9-1A79-DE7C-13FB7C983E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65FA4AF2-772F-60C1-B7D7-B82DF2FECE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5;p10">
            <a:extLst>
              <a:ext uri="{FF2B5EF4-FFF2-40B4-BE49-F238E27FC236}">
                <a16:creationId xmlns:a16="http://schemas.microsoft.com/office/drawing/2014/main" id="{B762782C-3540-ED5B-C58C-58A792973E6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2443" y="3078053"/>
            <a:ext cx="2523136" cy="28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1;p11">
            <a:extLst>
              <a:ext uri="{FF2B5EF4-FFF2-40B4-BE49-F238E27FC236}">
                <a16:creationId xmlns:a16="http://schemas.microsoft.com/office/drawing/2014/main" id="{5EC58331-F7E3-C45D-7EA9-3569609A65C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4172" y="3610312"/>
            <a:ext cx="2948840" cy="227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3;p11">
            <a:extLst>
              <a:ext uri="{FF2B5EF4-FFF2-40B4-BE49-F238E27FC236}">
                <a16:creationId xmlns:a16="http://schemas.microsoft.com/office/drawing/2014/main" id="{47811684-E6EE-AE35-5F73-61FEC7FDF29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9388" y="4520026"/>
            <a:ext cx="801527" cy="4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11">
            <a:extLst>
              <a:ext uri="{FF2B5EF4-FFF2-40B4-BE49-F238E27FC236}">
                <a16:creationId xmlns:a16="http://schemas.microsoft.com/office/drawing/2014/main" id="{2EBE3091-7840-4154-77A1-C71BDFD0DE3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7289" y="3744172"/>
            <a:ext cx="3432703" cy="187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21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AECF-F15F-CB54-C4BF-1271F6FA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152-B9D8-36F7-0282-ACB0DFD4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Python Package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0F77-D4F4-11FD-E500-0357F1BA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12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0DA840-6BA7-75AF-62F4-F73A3B7EAF0D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8595493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Repository link: </a:t>
            </a:r>
            <a:r>
              <a:rPr lang="en-US" dirty="0">
                <a:hlinkClick r:id="rId3"/>
              </a:rPr>
              <a:t>https://github.com/dtai-kg/TorchicTab-Heuristic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Install via pip: </a:t>
            </a:r>
            <a:r>
              <a:rPr lang="en-US" i="1" dirty="0"/>
              <a:t>pip install torchic_tab_heuristic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BC44B937-54C1-9624-D23E-E48124C9DA2F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5C8B7F50-3FF6-5A72-04D5-FCF6C311E908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D292CF9A-27F7-A10F-2E65-E3C10B90BC99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Google Shape;274;p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015633-3E77-BA68-50E4-9F4BADE572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674"/>
          <a:stretch/>
        </p:blipFill>
        <p:spPr>
          <a:xfrm>
            <a:off x="4724411" y="3110339"/>
            <a:ext cx="2743199" cy="2754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39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35AE-2073-29FA-8CC9-60D6FF2C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E07C-D93F-6BEE-912F-1E1882F8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TorchicTab-Classification: DODUO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B69C1-FBAB-3222-AB42-5E2F3417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13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4B7B26-8694-D1E1-DA7B-80EC05668EF5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using (fine-tuned)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6" name="Google Shape;285;p13">
            <a:extLst>
              <a:ext uri="{FF2B5EF4-FFF2-40B4-BE49-F238E27FC236}">
                <a16:creationId xmlns:a16="http://schemas.microsoft.com/office/drawing/2014/main" id="{1549F5C4-BC75-432C-23CC-167A4F4DB8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141" y="2149631"/>
            <a:ext cx="7732711" cy="47083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6;p13">
            <a:extLst>
              <a:ext uri="{FF2B5EF4-FFF2-40B4-BE49-F238E27FC236}">
                <a16:creationId xmlns:a16="http://schemas.microsoft.com/office/drawing/2014/main" id="{42B1266E-EB57-6EA4-6EAD-4F0EE19CCE0E}"/>
              </a:ext>
            </a:extLst>
          </p:cNvPr>
          <p:cNvSpPr/>
          <p:nvPr/>
        </p:nvSpPr>
        <p:spPr>
          <a:xfrm>
            <a:off x="2769978" y="4921457"/>
            <a:ext cx="770614" cy="941652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87;p13">
            <a:extLst>
              <a:ext uri="{FF2B5EF4-FFF2-40B4-BE49-F238E27FC236}">
                <a16:creationId xmlns:a16="http://schemas.microsoft.com/office/drawing/2014/main" id="{58370E68-F694-C2AD-1206-284E35D46F42}"/>
              </a:ext>
            </a:extLst>
          </p:cNvPr>
          <p:cNvSpPr/>
          <p:nvPr/>
        </p:nvSpPr>
        <p:spPr>
          <a:xfrm>
            <a:off x="6936508" y="4042798"/>
            <a:ext cx="770614" cy="1137413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75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8AF2-6FF1-4D81-9A86-5CAC2D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C58E-8478-DBE1-12D7-7571AE1B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Data Understanding with TorchicTab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E857C-66FB-482B-E2E4-FFC43906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14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C4469B-79C1-B543-B9FF-D4FA98F9A9E5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Understanding the data within an aircrafts dataset via semantic annotations</a:t>
            </a:r>
          </a:p>
        </p:txBody>
      </p:sp>
      <p:pic>
        <p:nvPicPr>
          <p:cNvPr id="3" name="Google Shape;298;p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0B9AD9-688E-39C5-D495-19F0A63BDE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312" y="2192866"/>
            <a:ext cx="5223375" cy="416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A549E894-5DEC-B80D-4192-B4A450AD67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047191-AC64-10CB-6D4C-955AD3881A8C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5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5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BB3E8-18C5-E8EC-F6FA-AE0E824C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8D5279-FF73-7DB8-4FBB-0F0509B9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71FE7D-CF20-3EC5-A094-3B9CF6419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2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5397-81F7-82B1-A4E0-DCB542C7F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7624-072E-3C63-DA5A-165EB31F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Enrichment Guided by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BF53-DAB9-33A3-9EA8-35A0F73B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16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84C5A0-2586-7BCA-D3B1-23A6FF14F58B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can enrich our data leveraging the generated semantic annotations</a:t>
            </a:r>
          </a:p>
        </p:txBody>
      </p:sp>
      <p:pic>
        <p:nvPicPr>
          <p:cNvPr id="4" name="Google Shape;319;p16" descr="A screenshot of a computer&#10;&#10;Description automatically generated">
            <a:extLst>
              <a:ext uri="{FF2B5EF4-FFF2-40B4-BE49-F238E27FC236}">
                <a16:creationId xmlns:a16="http://schemas.microsoft.com/office/drawing/2014/main" id="{4C4007DE-9FE4-1023-20D6-68D5751ABB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400" y="3009014"/>
            <a:ext cx="6091829" cy="25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0;p16">
            <a:extLst>
              <a:ext uri="{FF2B5EF4-FFF2-40B4-BE49-F238E27FC236}">
                <a16:creationId xmlns:a16="http://schemas.microsoft.com/office/drawing/2014/main" id="{DC20E07E-3B0D-2F9A-9F99-DDF38B33B875}"/>
              </a:ext>
            </a:extLst>
          </p:cNvPr>
          <p:cNvSpPr/>
          <p:nvPr/>
        </p:nvSpPr>
        <p:spPr>
          <a:xfrm>
            <a:off x="5789122" y="3009013"/>
            <a:ext cx="2422547" cy="365911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21;p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F41605-F0A4-4C1A-C9B1-D54007A131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00" y="2403473"/>
            <a:ext cx="4695402" cy="37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22;p16">
            <a:extLst>
              <a:ext uri="{FF2B5EF4-FFF2-40B4-BE49-F238E27FC236}">
                <a16:creationId xmlns:a16="http://schemas.microsoft.com/office/drawing/2014/main" id="{0B407474-DF13-123B-8F3A-75B7240488EE}"/>
              </a:ext>
            </a:extLst>
          </p:cNvPr>
          <p:cNvSpPr/>
          <p:nvPr/>
        </p:nvSpPr>
        <p:spPr>
          <a:xfrm>
            <a:off x="930996" y="2722343"/>
            <a:ext cx="878774" cy="317666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09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14E5-52C0-72F9-EC6A-C5AABCD5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B4B4-C449-1148-133E-98A2F466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Data Enrichment Guided by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0F15A-FCB3-4B7E-6388-57EDF605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17</a:t>
            </a:fld>
            <a:endParaRPr lang="nl-BE"/>
          </a:p>
        </p:txBody>
      </p:sp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99709645-979A-3F44-7AC8-41B5B57B4D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30BF2-61CB-AC12-5C67-AD1A559A04E9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4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4" name="Google Shape;333;p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8108B3-F645-4085-D4AB-6BC603B4AB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4410" y="1798819"/>
            <a:ext cx="7394324" cy="4493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76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45A4-7C24-54B2-D614-6C27858F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40A58-7564-1235-D528-4365FBEC2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854F3B-9EC5-9521-E48E-FC229C2A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1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4DF8-1C2D-DA81-4E39-790AEE47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674D-5DB9-0B9B-2340-28F07651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Why transform to knowledge graphs?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FD851-CC8D-BAC9-9A12-44A72CA5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19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7BD566-21C4-601F-8E89-E635CDDD3E6D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b="1" dirty="0"/>
              <a:t>Knowledge graphs</a:t>
            </a:r>
            <a:r>
              <a:rPr lang="en-US" dirty="0"/>
              <a:t>: Structured networks of interconnected entities and relationships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They offer: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Improved search and discovery</a:t>
            </a:r>
            <a:r>
              <a:rPr lang="en-US" dirty="0"/>
              <a:t> of connections through complex relationships </a:t>
            </a:r>
            <a:br>
              <a:rPr lang="en-US" dirty="0"/>
            </a:br>
            <a:r>
              <a:rPr lang="en-US" dirty="0"/>
              <a:t>between data points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Enhanced reasoning and inference</a:t>
            </a:r>
            <a:r>
              <a:rPr lang="en-US" dirty="0"/>
              <a:t> by linking heterogeneous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Scalability and flexibility</a:t>
            </a:r>
            <a:r>
              <a:rPr lang="en-US" dirty="0"/>
              <a:t> through easy integration of new information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B8E5-452D-8052-D056-5F88B073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09489"/>
            <a:ext cx="9340669" cy="734881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understanding is fundamental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industries…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F27F-D391-B27A-1E8C-2075B497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00" y="1825625"/>
            <a:ext cx="9745869" cy="7348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understanding: Comprehending data’s meaning, qualities,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F6056-BCD1-2FB3-9D56-E111FDE3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8F89C-55E7-CA68-FFC1-9E5BBC7E3FB6}"/>
              </a:ext>
            </a:extLst>
          </p:cNvPr>
          <p:cNvSpPr txBox="1">
            <a:spLocks/>
          </p:cNvSpPr>
          <p:nvPr/>
        </p:nvSpPr>
        <p:spPr>
          <a:xfrm>
            <a:off x="1220400" y="2694119"/>
            <a:ext cx="9745869" cy="2651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Crucial for: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cleaning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integration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Machine learning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Analysis / Knowledge discovery</a:t>
            </a:r>
          </a:p>
        </p:txBody>
      </p:sp>
    </p:spTree>
    <p:extLst>
      <p:ext uri="{BB962C8B-B14F-4D97-AF65-F5344CB8AC3E}">
        <p14:creationId xmlns:p14="http://schemas.microsoft.com/office/powerpoint/2010/main" val="403918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7D9C-59C0-869B-5A13-F6AE4631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4CCA-6F93-6D72-F82E-024679D9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Automated Data Integration to Knowledge Graphs Leveraging Semantic Annotations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9FFDD9-C083-07A7-0921-6921D64D7D14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4688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can be used to automatically transform and integrate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3244-9744-6FF7-B23F-834C181D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20</a:t>
            </a:fld>
            <a:endParaRPr lang="nl-BE"/>
          </a:p>
        </p:txBody>
      </p:sp>
      <p:pic>
        <p:nvPicPr>
          <p:cNvPr id="3" name="Google Shape;365;p19" descr="A table with numbers and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9B0C00FF-B475-AFFF-F723-75CED5C9DB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96" y="3521552"/>
            <a:ext cx="2500310" cy="11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8;p19">
            <a:extLst>
              <a:ext uri="{FF2B5EF4-FFF2-40B4-BE49-F238E27FC236}">
                <a16:creationId xmlns:a16="http://schemas.microsoft.com/office/drawing/2014/main" id="{51662017-6BEB-5AD1-F81C-6ED8AAAF1588}"/>
              </a:ext>
            </a:extLst>
          </p:cNvPr>
          <p:cNvSpPr/>
          <p:nvPr/>
        </p:nvSpPr>
        <p:spPr>
          <a:xfrm>
            <a:off x="3304994" y="3975746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66;p19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87C283CF-D70F-47D6-2BCB-CB953C6A4A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698" y="2998513"/>
            <a:ext cx="3201180" cy="2245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9;p19">
            <a:extLst>
              <a:ext uri="{FF2B5EF4-FFF2-40B4-BE49-F238E27FC236}">
                <a16:creationId xmlns:a16="http://schemas.microsoft.com/office/drawing/2014/main" id="{78A37BD4-C362-FFF8-CC71-9266EA89C1FE}"/>
              </a:ext>
            </a:extLst>
          </p:cNvPr>
          <p:cNvSpPr/>
          <p:nvPr/>
        </p:nvSpPr>
        <p:spPr>
          <a:xfrm>
            <a:off x="7572677" y="3964733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367;p19">
            <a:extLst>
              <a:ext uri="{FF2B5EF4-FFF2-40B4-BE49-F238E27FC236}">
                <a16:creationId xmlns:a16="http://schemas.microsoft.com/office/drawing/2014/main" id="{DE652FBD-5F50-ECB2-8441-E836973D43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0200" y="2632675"/>
            <a:ext cx="3246598" cy="3148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1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79B9-4C11-0370-2AB4-2ACFE57E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F13C-9B0D-F597-3C3B-93577F72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AutoRML: Automated Knowledge Graph Construction using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3FC1-0E0E-01B3-A333-90814E9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21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44BF8B-ECD8-1C10-B865-53B5E096FA6C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are used to automatically generate data transformation mappings </a:t>
            </a:r>
          </a:p>
        </p:txBody>
      </p:sp>
      <p:pic>
        <p:nvPicPr>
          <p:cNvPr id="4" name="Google Shape;380;p21" descr="A diagram of a flowchart&#10;&#10;AI-generated content may be incorrect.">
            <a:extLst>
              <a:ext uri="{FF2B5EF4-FFF2-40B4-BE49-F238E27FC236}">
                <a16:creationId xmlns:a16="http://schemas.microsoft.com/office/drawing/2014/main" id="{8A24A76F-0211-520D-0C1D-424449C832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905" y="2831295"/>
            <a:ext cx="7838190" cy="253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8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BD103-1476-98A9-AAF7-B0B564D0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D13D-73C5-6E7F-640A-0BE337A7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AutoRML: Automated Knowledge Graph Construction using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D098B-C4D6-9710-EF0D-898A8CED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22</a:t>
            </a:fld>
            <a:endParaRPr lang="nl-B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1D4DEC-46E0-800C-7059-1C0AA6B36D6F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Knowledge graph construction can be automated given high-quality semantic annotations</a:t>
            </a:r>
          </a:p>
        </p:txBody>
      </p:sp>
      <p:pic>
        <p:nvPicPr>
          <p:cNvPr id="1026" name="Picture 2" descr="A graph of a bar&#10;&#10;AI-generated content may be incorrect.">
            <a:extLst>
              <a:ext uri="{FF2B5EF4-FFF2-40B4-BE49-F238E27FC236}">
                <a16:creationId xmlns:a16="http://schemas.microsoft.com/office/drawing/2014/main" id="{CF9E673C-3ECC-127D-1C63-DC088520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3" y="3135508"/>
            <a:ext cx="5576688" cy="280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719382F-E279-24C4-87DB-B6EC081E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18" y="3135508"/>
            <a:ext cx="6096000" cy="280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0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CB65-92B3-00C9-0A6E-F882A649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72B7-7AEE-E2D8-546E-E127A4AD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Autorml</a:t>
            </a:r>
            <a:r>
              <a:rPr lang="en-US" sz="2400" dirty="0">
                <a:solidFill>
                  <a:schemeClr val="tx1"/>
                </a:solidFill>
              </a:rPr>
              <a:t>: Python Package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7968-39B7-5899-AC60-E34EAEC6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23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2B1004-0D6D-48B1-44D3-14085A37F709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8595493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Repository link: </a:t>
            </a:r>
            <a:r>
              <a:rPr lang="en-US" dirty="0">
                <a:hlinkClick r:id="rId3"/>
              </a:rPr>
              <a:t>https://github.com/dtai-kg/AutoRML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Install via pip: </a:t>
            </a:r>
            <a:r>
              <a:rPr lang="en-US" i="1" dirty="0"/>
              <a:t>pip install </a:t>
            </a:r>
            <a:r>
              <a:rPr lang="en-US" i="1" dirty="0" err="1"/>
              <a:t>autorml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F09792BA-3725-E96D-39FE-0C85864823AB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7735285E-F1B9-6F1F-1507-C9CE19B2ECC0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BEDE3151-ECBD-C25C-15A0-EA54FEA41620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Google Shape;391;p2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55D991-5EC7-4F59-FC0C-F3B7C8854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894"/>
          <a:stretch/>
        </p:blipFill>
        <p:spPr>
          <a:xfrm>
            <a:off x="4650113" y="3007558"/>
            <a:ext cx="2891774" cy="289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59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E9D0-3E85-512B-C8B9-11DB8FCA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28C1-49E2-8304-CC9D-7553211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Automated Knowledge Graph Construction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with AutoRML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2D7E9-0B9E-BC33-0DCD-584790FA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24</a:t>
            </a:fld>
            <a:endParaRPr lang="nl-BE"/>
          </a:p>
        </p:txBody>
      </p:sp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02ACF791-9E0F-F2D3-EF0A-497A114340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4587CA-D4E3-93DF-05B6-59665DD807B1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4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3" name="Google Shape;401;p23" descr="A diagram of a plane&#10;&#10;AI-generated content may be incorrect.">
            <a:extLst>
              <a:ext uri="{FF2B5EF4-FFF2-40B4-BE49-F238E27FC236}">
                <a16:creationId xmlns:a16="http://schemas.microsoft.com/office/drawing/2014/main" id="{2B351C36-6684-6C73-516D-24E4B35679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1400" y="1751299"/>
            <a:ext cx="6616700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06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54A7-0C75-AD6C-3F6B-16356E75C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F2070F-52D1-FD59-10CE-FDF1BF8F0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8FEC84-0442-4776-EBAA-2F7A40A01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2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78F1-8C7C-8053-DD4A-343269D7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65A8-6FD6-6828-7857-13983FB8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Need for User-Friendly Data Exploration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1F0AE-151A-F311-BD51-B1050050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26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FE596-F28A-B7CF-7DCE-3DC57D9EABA5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Data exploration is necessary but often challenging: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Non-technical users find it difficult to query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Query languages vary, depending on data model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2EF3-22AE-2B84-15BC-77591A3600E2}"/>
              </a:ext>
            </a:extLst>
          </p:cNvPr>
          <p:cNvSpPr txBox="1">
            <a:spLocks/>
          </p:cNvSpPr>
          <p:nvPr/>
        </p:nvSpPr>
        <p:spPr>
          <a:xfrm>
            <a:off x="1223064" y="3352187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Hence, there is a need for natural language data querying to allow user-friendly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data exploration.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552E5-5AF1-B98E-7D0B-DEBAA4762C0A}"/>
              </a:ext>
            </a:extLst>
          </p:cNvPr>
          <p:cNvSpPr txBox="1">
            <a:spLocks/>
          </p:cNvSpPr>
          <p:nvPr/>
        </p:nvSpPr>
        <p:spPr>
          <a:xfrm>
            <a:off x="1223063" y="4570500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LLMs provide new avenues to do that effectively, but might often: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Hallucinate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Generate inaccurate / incomplete results  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3FEF-3532-E853-57C5-778E8A9D7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1C9C-D6C2-6DFC-40F0-237758B8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Natural Language Annotation-Guided Data Exploration with LLMs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A4645-341C-5C86-4D81-F9ADA574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27</a:t>
            </a:fld>
            <a:endParaRPr lang="nl-BE"/>
          </a:p>
        </p:txBody>
      </p:sp>
      <p:pic>
        <p:nvPicPr>
          <p:cNvPr id="6" name="Google Shape;433;p26">
            <a:extLst>
              <a:ext uri="{FF2B5EF4-FFF2-40B4-BE49-F238E27FC236}">
                <a16:creationId xmlns:a16="http://schemas.microsoft.com/office/drawing/2014/main" id="{EED22650-AA31-A577-D7D2-B37772E18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085" y="3362147"/>
            <a:ext cx="856175" cy="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34;p26">
            <a:extLst>
              <a:ext uri="{FF2B5EF4-FFF2-40B4-BE49-F238E27FC236}">
                <a16:creationId xmlns:a16="http://schemas.microsoft.com/office/drawing/2014/main" id="{15B5F7C5-516C-B619-4150-7FCD9A42CEE0}"/>
              </a:ext>
            </a:extLst>
          </p:cNvPr>
          <p:cNvSpPr/>
          <p:nvPr/>
        </p:nvSpPr>
        <p:spPr>
          <a:xfrm>
            <a:off x="686646" y="3430859"/>
            <a:ext cx="657935" cy="737261"/>
          </a:xfrm>
          <a:custGeom>
            <a:avLst/>
            <a:gdLst/>
            <a:ahLst/>
            <a:cxnLst/>
            <a:rect l="l" t="t" r="r" b="b"/>
            <a:pathLst>
              <a:path w="139689" h="165863" extrusionOk="0">
                <a:moveTo>
                  <a:pt x="65474" y="0"/>
                </a:moveTo>
                <a:cubicBezTo>
                  <a:pt x="62855" y="0"/>
                  <a:pt x="61120" y="1834"/>
                  <a:pt x="61120" y="4354"/>
                </a:cubicBezTo>
                <a:lnTo>
                  <a:pt x="61120" y="30544"/>
                </a:lnTo>
                <a:lnTo>
                  <a:pt x="52379" y="30544"/>
                </a:lnTo>
                <a:lnTo>
                  <a:pt x="52379" y="8725"/>
                </a:lnTo>
                <a:cubicBezTo>
                  <a:pt x="52379" y="8725"/>
                  <a:pt x="32737" y="16238"/>
                  <a:pt x="32737" y="41462"/>
                </a:cubicBezTo>
                <a:cubicBezTo>
                  <a:pt x="32737" y="41462"/>
                  <a:pt x="26190" y="42689"/>
                  <a:pt x="26190" y="52380"/>
                </a:cubicBezTo>
                <a:lnTo>
                  <a:pt x="113499" y="52380"/>
                </a:lnTo>
                <a:cubicBezTo>
                  <a:pt x="113057" y="42689"/>
                  <a:pt x="106952" y="41462"/>
                  <a:pt x="106952" y="41462"/>
                </a:cubicBezTo>
                <a:cubicBezTo>
                  <a:pt x="106952" y="16238"/>
                  <a:pt x="87310" y="8725"/>
                  <a:pt x="87310" y="8725"/>
                </a:cubicBezTo>
                <a:lnTo>
                  <a:pt x="87310" y="30544"/>
                </a:lnTo>
                <a:lnTo>
                  <a:pt x="78569" y="30544"/>
                </a:lnTo>
                <a:lnTo>
                  <a:pt x="78569" y="4354"/>
                </a:lnTo>
                <a:cubicBezTo>
                  <a:pt x="78569" y="1834"/>
                  <a:pt x="76916" y="0"/>
                  <a:pt x="74215" y="0"/>
                </a:cubicBezTo>
                <a:close/>
                <a:moveTo>
                  <a:pt x="34930" y="61104"/>
                </a:moveTo>
                <a:cubicBezTo>
                  <a:pt x="34930" y="80402"/>
                  <a:pt x="50546" y="96018"/>
                  <a:pt x="69844" y="96018"/>
                </a:cubicBezTo>
                <a:cubicBezTo>
                  <a:pt x="89143" y="96018"/>
                  <a:pt x="104758" y="80402"/>
                  <a:pt x="104758" y="61104"/>
                </a:cubicBezTo>
                <a:close/>
                <a:moveTo>
                  <a:pt x="69844" y="113483"/>
                </a:moveTo>
                <a:cubicBezTo>
                  <a:pt x="31264" y="113483"/>
                  <a:pt x="0" y="129115"/>
                  <a:pt x="0" y="148397"/>
                </a:cubicBezTo>
                <a:lnTo>
                  <a:pt x="0" y="165863"/>
                </a:lnTo>
                <a:lnTo>
                  <a:pt x="139689" y="165863"/>
                </a:lnTo>
                <a:lnTo>
                  <a:pt x="139689" y="148397"/>
                </a:lnTo>
                <a:cubicBezTo>
                  <a:pt x="139689" y="129115"/>
                  <a:pt x="108425" y="113483"/>
                  <a:pt x="69844" y="113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35;p26">
            <a:extLst>
              <a:ext uri="{FF2B5EF4-FFF2-40B4-BE49-F238E27FC236}">
                <a16:creationId xmlns:a16="http://schemas.microsoft.com/office/drawing/2014/main" id="{FBC67856-750F-97D0-AB6E-548735064A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244" y="3238985"/>
            <a:ext cx="254876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36;p26">
            <a:extLst>
              <a:ext uri="{FF2B5EF4-FFF2-40B4-BE49-F238E27FC236}">
                <a16:creationId xmlns:a16="http://schemas.microsoft.com/office/drawing/2014/main" id="{E47C2F7A-2007-CCAD-82E7-8F03F16EF880}"/>
              </a:ext>
            </a:extLst>
          </p:cNvPr>
          <p:cNvSpPr/>
          <p:nvPr/>
        </p:nvSpPr>
        <p:spPr>
          <a:xfrm>
            <a:off x="1646696" y="3623377"/>
            <a:ext cx="525300" cy="35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437;p26">
            <a:extLst>
              <a:ext uri="{FF2B5EF4-FFF2-40B4-BE49-F238E27FC236}">
                <a16:creationId xmlns:a16="http://schemas.microsoft.com/office/drawing/2014/main" id="{006051CE-3041-49D2-7E75-853E4E3521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3951" y="2332796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8;p26">
            <a:extLst>
              <a:ext uri="{FF2B5EF4-FFF2-40B4-BE49-F238E27FC236}">
                <a16:creationId xmlns:a16="http://schemas.microsoft.com/office/drawing/2014/main" id="{18F77E0A-3D39-FA65-6B2B-B3966C134326}"/>
              </a:ext>
            </a:extLst>
          </p:cNvPr>
          <p:cNvSpPr/>
          <p:nvPr/>
        </p:nvSpPr>
        <p:spPr>
          <a:xfrm>
            <a:off x="3738118" y="2532421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39;p26">
            <a:extLst>
              <a:ext uri="{FF2B5EF4-FFF2-40B4-BE49-F238E27FC236}">
                <a16:creationId xmlns:a16="http://schemas.microsoft.com/office/drawing/2014/main" id="{E3F96B95-C931-3D69-5894-FEA564C4BB1F}"/>
              </a:ext>
            </a:extLst>
          </p:cNvPr>
          <p:cNvSpPr txBox="1"/>
          <p:nvPr/>
        </p:nvSpPr>
        <p:spPr>
          <a:xfrm>
            <a:off x="5465505" y="2389861"/>
            <a:ext cx="27447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websites…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40;p26">
            <a:extLst>
              <a:ext uri="{FF2B5EF4-FFF2-40B4-BE49-F238E27FC236}">
                <a16:creationId xmlns:a16="http://schemas.microsoft.com/office/drawing/2014/main" id="{9F760D00-C2CB-D138-D9FD-0DDFB9B87D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0246" y="1647737"/>
            <a:ext cx="160395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1;p26">
            <a:extLst>
              <a:ext uri="{FF2B5EF4-FFF2-40B4-BE49-F238E27FC236}">
                <a16:creationId xmlns:a16="http://schemas.microsoft.com/office/drawing/2014/main" id="{80ACA1FE-BE57-FBB8-2169-66166052FA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0124" y="2191725"/>
            <a:ext cx="928825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2;p26">
            <a:extLst>
              <a:ext uri="{FF2B5EF4-FFF2-40B4-BE49-F238E27FC236}">
                <a16:creationId xmlns:a16="http://schemas.microsoft.com/office/drawing/2014/main" id="{61EA33A6-ACAD-77B3-E67E-95195D2E278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14592" y="2306838"/>
            <a:ext cx="1257857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43;p26">
            <a:extLst>
              <a:ext uri="{FF2B5EF4-FFF2-40B4-BE49-F238E27FC236}">
                <a16:creationId xmlns:a16="http://schemas.microsoft.com/office/drawing/2014/main" id="{EBA6DA43-EEB4-AEAE-299F-5DC67BA0C09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80126" y="3417256"/>
            <a:ext cx="2374575" cy="3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44;p26">
            <a:extLst>
              <a:ext uri="{FF2B5EF4-FFF2-40B4-BE49-F238E27FC236}">
                <a16:creationId xmlns:a16="http://schemas.microsoft.com/office/drawing/2014/main" id="{7DFA5D66-6384-8014-925B-1E18A394824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3996" y="2842496"/>
            <a:ext cx="1257875" cy="34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45;p26">
            <a:extLst>
              <a:ext uri="{FF2B5EF4-FFF2-40B4-BE49-F238E27FC236}">
                <a16:creationId xmlns:a16="http://schemas.microsoft.com/office/drawing/2014/main" id="{A70B789D-2242-43CD-85C9-DA0537FF70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967" y="2659026"/>
            <a:ext cx="775507" cy="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46;p26">
            <a:extLst>
              <a:ext uri="{FF2B5EF4-FFF2-40B4-BE49-F238E27FC236}">
                <a16:creationId xmlns:a16="http://schemas.microsoft.com/office/drawing/2014/main" id="{26A060B4-F682-0571-572A-8634614ECC6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38221" y="1788161"/>
            <a:ext cx="107732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48;p26">
            <a:extLst>
              <a:ext uri="{FF2B5EF4-FFF2-40B4-BE49-F238E27FC236}">
                <a16:creationId xmlns:a16="http://schemas.microsoft.com/office/drawing/2014/main" id="{74B9A590-5E24-B9C2-A382-B5A67DF85567}"/>
              </a:ext>
            </a:extLst>
          </p:cNvPr>
          <p:cNvSpPr/>
          <p:nvPr/>
        </p:nvSpPr>
        <p:spPr>
          <a:xfrm rot="10800000" flipH="1">
            <a:off x="3738118" y="4077913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449;p26">
            <a:extLst>
              <a:ext uri="{FF2B5EF4-FFF2-40B4-BE49-F238E27FC236}">
                <a16:creationId xmlns:a16="http://schemas.microsoft.com/office/drawing/2014/main" id="{EB14680C-1BF8-893F-06A4-EC61766FADA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83951" y="4376842"/>
            <a:ext cx="737251" cy="7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0;p26">
            <a:extLst>
              <a:ext uri="{FF2B5EF4-FFF2-40B4-BE49-F238E27FC236}">
                <a16:creationId xmlns:a16="http://schemas.microsoft.com/office/drawing/2014/main" id="{22DEA867-6A57-B2F5-B1DF-C189C05197D2}"/>
              </a:ext>
            </a:extLst>
          </p:cNvPr>
          <p:cNvSpPr txBox="1"/>
          <p:nvPr/>
        </p:nvSpPr>
        <p:spPr>
          <a:xfrm>
            <a:off x="5452744" y="4520917"/>
            <a:ext cx="30798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knowledge graph…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51;p26">
            <a:extLst>
              <a:ext uri="{FF2B5EF4-FFF2-40B4-BE49-F238E27FC236}">
                <a16:creationId xmlns:a16="http://schemas.microsoft.com/office/drawing/2014/main" id="{E2801229-44AB-D321-45E3-0E9ABEB2FEBC}"/>
              </a:ext>
            </a:extLst>
          </p:cNvPr>
          <p:cNvSpPr/>
          <p:nvPr/>
        </p:nvSpPr>
        <p:spPr>
          <a:xfrm>
            <a:off x="7245145" y="5123972"/>
            <a:ext cx="4522500" cy="120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452;p26">
            <a:extLst>
              <a:ext uri="{FF2B5EF4-FFF2-40B4-BE49-F238E27FC236}">
                <a16:creationId xmlns:a16="http://schemas.microsoft.com/office/drawing/2014/main" id="{5AC72540-0C0C-1CAC-5F61-EE23AEEAAEA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75251" y="5624213"/>
            <a:ext cx="532524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53;p26">
            <a:extLst>
              <a:ext uri="{FF2B5EF4-FFF2-40B4-BE49-F238E27FC236}">
                <a16:creationId xmlns:a16="http://schemas.microsoft.com/office/drawing/2014/main" id="{D1786388-B2C5-E9C7-440A-605C8CD5CDF8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0838" y="5569837"/>
            <a:ext cx="586903" cy="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54;p26">
            <a:extLst>
              <a:ext uri="{FF2B5EF4-FFF2-40B4-BE49-F238E27FC236}">
                <a16:creationId xmlns:a16="http://schemas.microsoft.com/office/drawing/2014/main" id="{63AF6449-C58F-A3EB-A3A6-0F97FB03DEB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26760" y="5614635"/>
            <a:ext cx="497310" cy="49731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56;p26">
            <a:extLst>
              <a:ext uri="{FF2B5EF4-FFF2-40B4-BE49-F238E27FC236}">
                <a16:creationId xmlns:a16="http://schemas.microsoft.com/office/drawing/2014/main" id="{4C6AC893-5546-38B8-8451-32A52B11B173}"/>
              </a:ext>
            </a:extLst>
          </p:cNvPr>
          <p:cNvSpPr txBox="1"/>
          <p:nvPr/>
        </p:nvSpPr>
        <p:spPr>
          <a:xfrm>
            <a:off x="10026792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7;p26">
            <a:extLst>
              <a:ext uri="{FF2B5EF4-FFF2-40B4-BE49-F238E27FC236}">
                <a16:creationId xmlns:a16="http://schemas.microsoft.com/office/drawing/2014/main" id="{D86D8303-3809-091A-E0A3-1FCF0A848399}"/>
              </a:ext>
            </a:extLst>
          </p:cNvPr>
          <p:cNvSpPr txBox="1"/>
          <p:nvPr/>
        </p:nvSpPr>
        <p:spPr>
          <a:xfrm>
            <a:off x="9006728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Web Interface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458;p26">
            <a:extLst>
              <a:ext uri="{FF2B5EF4-FFF2-40B4-BE49-F238E27FC236}">
                <a16:creationId xmlns:a16="http://schemas.microsoft.com/office/drawing/2014/main" id="{19214210-764E-7192-84C5-EAFCDA1FFE6A}"/>
              </a:ext>
            </a:extLst>
          </p:cNvPr>
          <p:cNvCxnSpPr/>
          <p:nvPr/>
        </p:nvCxnSpPr>
        <p:spPr>
          <a:xfrm flipH="1">
            <a:off x="10652926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31" name="Google Shape;459;p26">
            <a:extLst>
              <a:ext uri="{FF2B5EF4-FFF2-40B4-BE49-F238E27FC236}">
                <a16:creationId xmlns:a16="http://schemas.microsoft.com/office/drawing/2014/main" id="{6753F616-C53B-38E5-259E-52382B0C1875}"/>
              </a:ext>
            </a:extLst>
          </p:cNvPr>
          <p:cNvCxnSpPr/>
          <p:nvPr/>
        </p:nvCxnSpPr>
        <p:spPr>
          <a:xfrm flipH="1">
            <a:off x="9746202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pic>
        <p:nvPicPr>
          <p:cNvPr id="32" name="Google Shape;460;p26">
            <a:extLst>
              <a:ext uri="{FF2B5EF4-FFF2-40B4-BE49-F238E27FC236}">
                <a16:creationId xmlns:a16="http://schemas.microsoft.com/office/drawing/2014/main" id="{2886A802-0341-075C-BEBD-C3D9F03A7D9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70103" y="5597034"/>
            <a:ext cx="1401400" cy="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61;p26">
            <a:extLst>
              <a:ext uri="{FF2B5EF4-FFF2-40B4-BE49-F238E27FC236}">
                <a16:creationId xmlns:a16="http://schemas.microsoft.com/office/drawing/2014/main" id="{3C087CA0-5635-E4C7-E8C8-36B63C549742}"/>
              </a:ext>
            </a:extLst>
          </p:cNvPr>
          <p:cNvSpPr txBox="1"/>
          <p:nvPr/>
        </p:nvSpPr>
        <p:spPr>
          <a:xfrm>
            <a:off x="7565172" y="5337388"/>
            <a:ext cx="17589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600" tIns="53600" rIns="53600" bIns="536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4"/>
              <a:buFont typeface="Roboto"/>
              <a:buNone/>
            </a:pPr>
            <a:r>
              <a:rPr lang="en-US" sz="964">
                <a:solidFill>
                  <a:srgbClr val="FFFFFF"/>
                </a:solidFill>
                <a:highlight>
                  <a:srgbClr val="7BC769"/>
                </a:highlight>
                <a:latin typeface="Roboto"/>
                <a:ea typeface="Roboto"/>
                <a:cs typeface="Roboto"/>
                <a:sym typeface="Roboto"/>
              </a:rPr>
              <a:t>Automating Web UI</a:t>
            </a:r>
            <a:endParaRPr sz="90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462;p26">
            <a:extLst>
              <a:ext uri="{FF2B5EF4-FFF2-40B4-BE49-F238E27FC236}">
                <a16:creationId xmlns:a16="http://schemas.microsoft.com/office/drawing/2014/main" id="{FED8D3E7-C0CD-0A16-B1FA-CA4EFD7ADEA2}"/>
              </a:ext>
            </a:extLst>
          </p:cNvPr>
          <p:cNvCxnSpPr/>
          <p:nvPr/>
        </p:nvCxnSpPr>
        <p:spPr>
          <a:xfrm flipH="1">
            <a:off x="8844382" y="5815876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sp>
        <p:nvSpPr>
          <p:cNvPr id="35" name="Google Shape;447;p26">
            <a:extLst>
              <a:ext uri="{FF2B5EF4-FFF2-40B4-BE49-F238E27FC236}">
                <a16:creationId xmlns:a16="http://schemas.microsoft.com/office/drawing/2014/main" id="{A32B43F6-1891-B698-CB9F-BDEFB1BAAEF5}"/>
              </a:ext>
            </a:extLst>
          </p:cNvPr>
          <p:cNvSpPr/>
          <p:nvPr/>
        </p:nvSpPr>
        <p:spPr>
          <a:xfrm>
            <a:off x="7847545" y="1413092"/>
            <a:ext cx="3920100" cy="254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361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03BD-52A1-126D-2DDC-AA3C570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48D-8C2F-2450-E366-7AB482E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2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Natural Language Data Exploration with LLMs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A846F-1D59-3E5A-CA1A-90AB7DCE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28</a:t>
            </a:fld>
            <a:endParaRPr lang="nl-BE"/>
          </a:p>
        </p:txBody>
      </p:sp>
      <p:pic>
        <p:nvPicPr>
          <p:cNvPr id="4" name="Google Shape;472;p27" descr="A screenshot of a chat&#10;&#10;AI-generated content may be incorrect.">
            <a:extLst>
              <a:ext uri="{FF2B5EF4-FFF2-40B4-BE49-F238E27FC236}">
                <a16:creationId xmlns:a16="http://schemas.microsoft.com/office/drawing/2014/main" id="{9202E0E4-E367-B7C3-A0C4-9B253A4519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384" y="2467373"/>
            <a:ext cx="6398432" cy="287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0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AD86-BC48-C86F-07AE-C1B714C7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E6F6-311E-DC27-592C-4D30F105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CE059-BBB7-6624-CB54-BE95F5B8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29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76D2F-2AF1-96A5-CBD1-870B7856CFE5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a. Can be achieved with data retrieval or LLM techniques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7" name="Google Shape;484;p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AEEDE4-6788-A00E-0532-C8CD4539A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000" y="3577124"/>
            <a:ext cx="3265749" cy="26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3;p28" descr="A screenshot of a computer&#10;&#10;Description automatically generated">
            <a:extLst>
              <a:ext uri="{FF2B5EF4-FFF2-40B4-BE49-F238E27FC236}">
                <a16:creationId xmlns:a16="http://schemas.microsoft.com/office/drawing/2014/main" id="{760D7A5B-721D-BFDB-4474-E5D16FBF3F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1400" y="3806364"/>
            <a:ext cx="4236993" cy="1745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0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A5B7-063A-4EBC-198C-BE9E8236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C058-D5ED-81D8-349F-2B5EFC0E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… but presents many challenges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F7276-F0E4-F936-58C8-235905A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F9A327-E997-A47A-BDF0-FE9E3DB9A1C4}"/>
              </a:ext>
            </a:extLst>
          </p:cNvPr>
          <p:cNvSpPr txBox="1">
            <a:spLocks/>
          </p:cNvSpPr>
          <p:nvPr/>
        </p:nvSpPr>
        <p:spPr>
          <a:xfrm>
            <a:off x="1223065" y="1929621"/>
            <a:ext cx="9745869" cy="2651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Data understanding challenges: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Low quality of data (e.g. missing data or lack of structure)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ambiguity (meaning changes depending on context)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Level of understanding varies depending on the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7" name="Google Shape;147;p3" descr="A list of food items&#10;&#10;AI-generated content may be incorrect.">
            <a:extLst>
              <a:ext uri="{FF2B5EF4-FFF2-40B4-BE49-F238E27FC236}">
                <a16:creationId xmlns:a16="http://schemas.microsoft.com/office/drawing/2014/main" id="{4527BD01-DA19-0755-CD5D-765A7B7A1E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1326" y="3703029"/>
            <a:ext cx="5404548" cy="294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52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7F2F7-F4C7-9F97-14EA-9FCA8BC82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00C3-7A27-F41E-5374-707A6880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65A9-4693-AAB7-91C1-493F1B71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30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FB79-F966-86B7-7963-8784EBAE02EF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b. Enables data enrichment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4" name="Google Shape;495;p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24142-A11A-76BC-7E11-8462C0120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045" y="2977430"/>
            <a:ext cx="5495110" cy="340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12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135E8-D273-B65E-B53B-04F9BB0F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FA22-A18B-DC40-F5F5-BE6F4BF5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67557-0585-6538-769B-94C14F3E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31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1D86-6405-4FC0-1676-5F6A96B2402B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c. Enables automated data transformation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6" name="Google Shape;506;p30" descr="A diagram of a plane&#10;&#10;AI-generated content may be incorrect.">
            <a:extLst>
              <a:ext uri="{FF2B5EF4-FFF2-40B4-BE49-F238E27FC236}">
                <a16:creationId xmlns:a16="http://schemas.microsoft.com/office/drawing/2014/main" id="{4243FBB6-5F80-55CB-0F11-210EC10BD8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250" y="3094998"/>
            <a:ext cx="4993200" cy="349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49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8EF7-F9E9-D63D-497D-A79A18A1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6B1D-9B1B-6785-4F55-C519F83A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BAAB-71DB-E01F-28A2-6AE3204E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32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54C7-6807-E71C-EB08-49D6A14F87A6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d. Enables controlled data exploration with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4" name="Google Shape;517;p31" descr="A screenshot of a chat&#10;&#10;AI-generated content may be incorrect.">
            <a:extLst>
              <a:ext uri="{FF2B5EF4-FFF2-40B4-BE49-F238E27FC236}">
                <a16:creationId xmlns:a16="http://schemas.microsoft.com/office/drawing/2014/main" id="{C0F30E69-A114-82CA-4DD6-EE6BD3F8C6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616" y="3318165"/>
            <a:ext cx="5766768" cy="2592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193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21C4-F86B-E521-3593-8C576DDF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27000811-2A22-71EC-7956-485DC6504E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955" r="16955"/>
          <a:stretch/>
        </p:blipFill>
        <p:spPr>
          <a:xfrm>
            <a:off x="6498771" y="1173079"/>
            <a:ext cx="4472829" cy="451184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7E3366A-F573-6204-C02F-796100C53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184" y="1900645"/>
            <a:ext cx="5522587" cy="1735440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A208736-057D-2F4B-E4A5-6754F0CCC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1102" y="5668118"/>
            <a:ext cx="5590861" cy="886491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Ioannis Dasoulas</a:t>
            </a:r>
            <a:r>
              <a:rPr lang="en-US" dirty="0"/>
              <a:t>,  Duo Yang, Xuemin Duan, Anastasia Dimou</a:t>
            </a:r>
          </a:p>
          <a:p>
            <a:r>
              <a:rPr lang="en-US" dirty="0" err="1"/>
              <a:t>ioannis.Dasoulas@kuleuven.be</a:t>
            </a:r>
            <a:endParaRPr lang="en-US" dirty="0"/>
          </a:p>
          <a:p>
            <a:r>
              <a:rPr lang="en-US" dirty="0"/>
              <a:t>Flanders Make Conference 2026</a:t>
            </a:r>
          </a:p>
          <a:p>
            <a:endParaRPr lang="nl-BE" dirty="0"/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BFBEA220-B5AE-19AF-0A4C-0DE62E8948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" r="150"/>
          <a:stretch/>
        </p:blipFill>
        <p:spPr>
          <a:xfrm>
            <a:off x="1220400" y="547160"/>
            <a:ext cx="2589169" cy="265642"/>
          </a:xfrm>
        </p:spPr>
      </p:pic>
      <p:pic>
        <p:nvPicPr>
          <p:cNvPr id="2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B059C342-F019-1ED2-BF02-80528E9969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731" y="6103067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">
            <a:extLst>
              <a:ext uri="{FF2B5EF4-FFF2-40B4-BE49-F238E27FC236}">
                <a16:creationId xmlns:a16="http://schemas.microsoft.com/office/drawing/2014/main" id="{A1986DDE-5143-D1ED-5EA2-984AD15BA5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31911" y="6207185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D6705497-F5BB-C2DF-E857-DACFC72D1E5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9842" y="6263153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5;p1" descr="Flanders AI Research Program">
            <a:extLst>
              <a:ext uri="{FF2B5EF4-FFF2-40B4-BE49-F238E27FC236}">
                <a16:creationId xmlns:a16="http://schemas.microsoft.com/office/drawing/2014/main" id="{54B06DC1-0DEC-B9FA-3BF3-D651558CA6F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8158" y="5902815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47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DB9CFB29-C967-9ECC-134E-A1B6B4A47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6673" y="1966724"/>
            <a:ext cx="3033010" cy="279350"/>
          </a:xfrm>
        </p:spPr>
        <p:txBody>
          <a:bodyPr/>
          <a:lstStyle/>
          <a:p>
            <a:r>
              <a:rPr lang="nl-BE" dirty="0"/>
              <a:t>Demo and slides: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0EF787CA-4DB4-94BB-2E87-670E579614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0" r="150"/>
          <a:stretch/>
        </p:blipFill>
        <p:spPr/>
      </p:pic>
      <p:pic>
        <p:nvPicPr>
          <p:cNvPr id="25" name="Tijdelijke aanduiding voor afbeelding 32">
            <a:extLst>
              <a:ext uri="{FF2B5EF4-FFF2-40B4-BE49-F238E27FC236}">
                <a16:creationId xmlns:a16="http://schemas.microsoft.com/office/drawing/2014/main" id="{87EFD5AE-E29D-AB74-8C0A-179C1B5F6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" b="321"/>
          <a:stretch/>
        </p:blipFill>
        <p:spPr>
          <a:xfrm>
            <a:off x="328031" y="6401635"/>
            <a:ext cx="247550" cy="246094"/>
          </a:xfrm>
          <a:prstGeom prst="rect">
            <a:avLst/>
          </a:prstGeom>
        </p:spPr>
      </p:pic>
      <p:pic>
        <p:nvPicPr>
          <p:cNvPr id="14" name="Google Shape;535;g3c2ce6d945a_0_17" title="tutorial.jpg">
            <a:extLst>
              <a:ext uri="{FF2B5EF4-FFF2-40B4-BE49-F238E27FC236}">
                <a16:creationId xmlns:a16="http://schemas.microsoft.com/office/drawing/2014/main" id="{B70D7C43-71C8-8B25-C278-371BBFF0F0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650" t="21382" r="2337" b="2089"/>
          <a:stretch/>
        </p:blipFill>
        <p:spPr>
          <a:xfrm>
            <a:off x="5091216" y="2413599"/>
            <a:ext cx="2283925" cy="23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E21F3DBC-2C81-3280-8CD3-672961D35215}"/>
              </a:ext>
            </a:extLst>
          </p:cNvPr>
          <p:cNvSpPr txBox="1">
            <a:spLocks/>
          </p:cNvSpPr>
          <p:nvPr/>
        </p:nvSpPr>
        <p:spPr>
          <a:xfrm>
            <a:off x="928169" y="5867594"/>
            <a:ext cx="5590861" cy="886491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u="sng" dirty="0">
                <a:solidFill>
                  <a:schemeClr val="tx1"/>
                </a:solidFill>
              </a:rPr>
              <a:t>IOANNIS DASOULAS</a:t>
            </a:r>
            <a:r>
              <a:rPr lang="en-US" sz="3300" dirty="0">
                <a:solidFill>
                  <a:schemeClr val="tx1"/>
                </a:solidFill>
              </a:rPr>
              <a:t>,  DUO YANG, XUEMIN DUAN, ANASTASIA DIMOU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</a:rPr>
              <a:t>{FIRST_NAME.LAST_NAME}@KULEUVEN.BE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</a:rPr>
              <a:t>FLANDERS MAKE CONFERENCE 2026</a:t>
            </a:r>
          </a:p>
          <a:p>
            <a:endParaRPr lang="nl-BE" dirty="0"/>
          </a:p>
        </p:txBody>
      </p:sp>
      <p:pic>
        <p:nvPicPr>
          <p:cNvPr id="20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8E6C6F7A-0604-EF17-8D6D-FE9F8AD754B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4617" y="5978031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2;p1">
            <a:extLst>
              <a:ext uri="{FF2B5EF4-FFF2-40B4-BE49-F238E27FC236}">
                <a16:creationId xmlns:a16="http://schemas.microsoft.com/office/drawing/2014/main" id="{5BB23733-55B2-BE45-9FA6-529CAEC788E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797" y="6082149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C17B824B-EB21-6657-CEE1-BC617855E53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0728" y="6138117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5;p1" descr="Flanders AI Research Program">
            <a:extLst>
              <a:ext uri="{FF2B5EF4-FFF2-40B4-BE49-F238E27FC236}">
                <a16:creationId xmlns:a16="http://schemas.microsoft.com/office/drawing/2014/main" id="{E55F1FE3-C541-3FFD-5BA9-37666019D36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59044" y="5777779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95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AE3C-2E51-F8DC-C779-FBDD2872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8678-668F-95D2-D183-FF38CD8A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Need for accurate data understanding as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B8F24-CEC2-5A88-0F8A-F057DA2D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4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DEFEF2-86D4-E732-B172-F97ACBD8173A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Our work focuses on data understanding systems using data retrieval techniques and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Application of data understanding in 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enrichment 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integration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exploration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1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A8289-641C-8399-8622-730D27481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6F0836-FBE7-EC06-0222-06BB6850C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CC8A-BBC5-1159-1ED4-2AA929EE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6C4A-AD17-F298-A9AB-8194D598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understanding through semantic annotation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3684C-71D6-45F8-46E8-78952DFE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6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E88C9-B677-70D4-BA33-EF9AA3FE81C1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Assignment of semantic tags to concepts, columns and relationships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4" name="Google Shape;177;p6">
            <a:extLst>
              <a:ext uri="{FF2B5EF4-FFF2-40B4-BE49-F238E27FC236}">
                <a16:creationId xmlns:a16="http://schemas.microsoft.com/office/drawing/2014/main" id="{8416FEED-2512-5140-5FFC-D6EFB047A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20" y="3562337"/>
            <a:ext cx="3772081" cy="18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6">
            <a:extLst>
              <a:ext uri="{FF2B5EF4-FFF2-40B4-BE49-F238E27FC236}">
                <a16:creationId xmlns:a16="http://schemas.microsoft.com/office/drawing/2014/main" id="{3A96881B-380C-36B7-BCC6-6D2525A4181B}"/>
              </a:ext>
            </a:extLst>
          </p:cNvPr>
          <p:cNvSpPr/>
          <p:nvPr/>
        </p:nvSpPr>
        <p:spPr>
          <a:xfrm>
            <a:off x="5338336" y="4177932"/>
            <a:ext cx="1425388" cy="5784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76;p6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567591CE-202E-B381-7051-41033D970B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3528" y="2705301"/>
            <a:ext cx="4663772" cy="3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62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9B76-D835-EC21-B143-5732862D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157E-A012-2760-A873-D03176CE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TorchicTab: A versatile semantic annotation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45D2-AA70-7E69-6FDC-7C976114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7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274AAC-3BB8-CA7F-8CEF-5910A16FFD3F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4217295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Two complementary sub-systems: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Heuristic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Classification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3" name="Google Shape;189;p7">
            <a:extLst>
              <a:ext uri="{FF2B5EF4-FFF2-40B4-BE49-F238E27FC236}">
                <a16:creationId xmlns:a16="http://schemas.microsoft.com/office/drawing/2014/main" id="{BDCC241B-6CC7-D65B-D8EE-A8F624C19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706" y="3498148"/>
            <a:ext cx="8000588" cy="23887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02F2DD3B-BA8C-7A52-E685-284137D5331F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93;p7">
            <a:extLst>
              <a:ext uri="{FF2B5EF4-FFF2-40B4-BE49-F238E27FC236}">
                <a16:creationId xmlns:a16="http://schemas.microsoft.com/office/drawing/2014/main" id="{747B1A36-275A-7C89-C5C7-4619E8DD564C}"/>
              </a:ext>
            </a:extLst>
          </p:cNvPr>
          <p:cNvSpPr txBox="1"/>
          <p:nvPr/>
        </p:nvSpPr>
        <p:spPr>
          <a:xfrm>
            <a:off x="2045730" y="4287873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TorchicTab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A489EC84-BE06-BAED-5A5D-45169E004211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E4581F84-C743-4A90-7ADB-FA80BC29C303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7513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184C-0B95-CBEE-B794-B6C5EA0D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DC7F-4949-BFF5-41D0-43DADAA5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Table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E905B-47B8-49E8-4DE8-85500318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8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33E8707E-1786-C223-CEC9-69EE005AA4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B4CDCC9A-589E-E23B-C36D-826E85A58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FAA05C2D-1BBD-BB15-B576-1FBAB5F6035F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1EE41586-94A8-349A-60BB-84868B3FB630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30DF85D4-FAC1-3562-4EE4-ABD707BED900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9E5DCC45-CC60-DBC1-DD26-2E92A1175DD1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C5E161-0FF3-42CC-0647-3AC40FFDFA74}"/>
              </a:ext>
            </a:extLst>
          </p:cNvPr>
          <p:cNvSpPr txBox="1">
            <a:spLocks/>
          </p:cNvSpPr>
          <p:nvPr/>
        </p:nvSpPr>
        <p:spPr>
          <a:xfrm>
            <a:off x="803340" y="4822723"/>
            <a:ext cx="5402587" cy="1443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b="1" dirty="0"/>
              <a:t>Table Cleaning &amp; Structural Annotation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Noisy data removal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Incorrect encoding fix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Column type annotation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2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9E5C-1C9D-D15D-C354-684D7A08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5D55-71EB-56B3-5C5D-4ACCFE94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Table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A35C8-E2E3-D2A2-CA8E-FB8BC17C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9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F24A06CA-4C9B-FC63-3F80-5F73ADEEA2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967CC2CB-5D36-501B-1E0A-216147AC2A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D9E5A828-09E5-1F5E-76C4-242B4555B65D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3736633D-D86C-C1F6-7FA7-8413FF4A7374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E00994AA-3F38-0403-E21F-0C634B86775B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23678531-BEC9-6549-B7B5-BE0AD6C9C1C4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3B1A4209-3D3B-6A79-8F68-289BEEDC4E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9;p9">
            <a:extLst>
              <a:ext uri="{FF2B5EF4-FFF2-40B4-BE49-F238E27FC236}">
                <a16:creationId xmlns:a16="http://schemas.microsoft.com/office/drawing/2014/main" id="{B1CA0187-1D7F-DB55-BD80-CD6A317EFDF1}"/>
              </a:ext>
            </a:extLst>
          </p:cNvPr>
          <p:cNvSpPr txBox="1"/>
          <p:nvPr/>
        </p:nvSpPr>
        <p:spPr>
          <a:xfrm>
            <a:off x="7691182" y="3802642"/>
            <a:ext cx="4500812" cy="305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candidates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(Ship)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(Musical album)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(Capital of Norway)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“Osro” (Kansas community)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230;p9">
            <a:extLst>
              <a:ext uri="{FF2B5EF4-FFF2-40B4-BE49-F238E27FC236}">
                <a16:creationId xmlns:a16="http://schemas.microsoft.com/office/drawing/2014/main" id="{3B9F4890-C859-893C-A258-66F447E28929}"/>
              </a:ext>
            </a:extLst>
          </p:cNvPr>
          <p:cNvCxnSpPr/>
          <p:nvPr/>
        </p:nvCxnSpPr>
        <p:spPr>
          <a:xfrm>
            <a:off x="8717483" y="3226071"/>
            <a:ext cx="0" cy="57657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53B5E831-3099-BB1C-5F90-6F01C4C8FB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462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Flanders Make">
      <a:dk1>
        <a:srgbClr val="000000"/>
      </a:dk1>
      <a:lt1>
        <a:srgbClr val="FFFFFF"/>
      </a:lt1>
      <a:dk2>
        <a:srgbClr val="00BDAF"/>
      </a:dk2>
      <a:lt2>
        <a:srgbClr val="F7F7F7"/>
      </a:lt2>
      <a:accent1>
        <a:srgbClr val="00BDAF"/>
      </a:accent1>
      <a:accent2>
        <a:srgbClr val="3F3F3F"/>
      </a:accent2>
      <a:accent3>
        <a:srgbClr val="BFBFBF"/>
      </a:accent3>
      <a:accent4>
        <a:srgbClr val="F7F7F7"/>
      </a:accent4>
      <a:accent5>
        <a:srgbClr val="00BDAF"/>
      </a:accent5>
      <a:accent6>
        <a:srgbClr val="3F3F3F"/>
      </a:accent6>
      <a:hlink>
        <a:srgbClr val="00BDAF"/>
      </a:hlink>
      <a:folHlink>
        <a:srgbClr val="BFBFB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M_Corporate_Final.pptx" id="{049C40EB-1A73-4C56-A3B3-F53E2AFC954D}" vid="{80857E40-2315-4454-BAD5-A0BF5C26CFB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FM_Corporate_Final</Template>
  <TotalTime>1002</TotalTime>
  <Words>1325</Words>
  <Application>Microsoft Macintosh PowerPoint</Application>
  <PresentationFormat>Widescreen</PresentationFormat>
  <Paragraphs>303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Gill Sans</vt:lpstr>
      <vt:lpstr>Roboto</vt:lpstr>
      <vt:lpstr>Rubik</vt:lpstr>
      <vt:lpstr>Rubik Light</vt:lpstr>
      <vt:lpstr>Rubik SemiBold</vt:lpstr>
      <vt:lpstr>Kantoorthema</vt:lpstr>
      <vt:lpstr>Understanding, Integrating, and Discussing Data with LLMs</vt:lpstr>
      <vt:lpstr>Data understanding is fundamental  across industries…</vt:lpstr>
      <vt:lpstr>… but presents many challenges</vt:lpstr>
      <vt:lpstr>Need for accurate data understanding as scale</vt:lpstr>
      <vt:lpstr>Understanding, Integrating, and Discussing Data with LLMs</vt:lpstr>
      <vt:lpstr>Data understanding through semantic annotation</vt:lpstr>
      <vt:lpstr>TorchicTab: A versatile semantic annotation system</vt:lpstr>
      <vt:lpstr>TorchicTab-Heuristic: Table pre-processing</vt:lpstr>
      <vt:lpstr>TorchicTab-Heuristic: Table pre-processing</vt:lpstr>
      <vt:lpstr>TorchicTab-Heuristic: Candidate ranking</vt:lpstr>
      <vt:lpstr>TorchicTab-Heuristic: Task Estimation</vt:lpstr>
      <vt:lpstr>TorchicTab-Heuristic: Python Package</vt:lpstr>
      <vt:lpstr>TorchicTab-Classification: DODUO Architecture</vt:lpstr>
      <vt:lpstr>Demo: Data Understanding with TorchicTab</vt:lpstr>
      <vt:lpstr>Understanding, Integrating, and Discussing Data with LLMs</vt:lpstr>
      <vt:lpstr>Data Enrichment Guided by Semantic Annotations</vt:lpstr>
      <vt:lpstr>Demo: Data Enrichment Guided by Semantic Annotations</vt:lpstr>
      <vt:lpstr>Understanding, Integrating, and Discussing Data with LLMs</vt:lpstr>
      <vt:lpstr>Why transform to knowledge graphs?</vt:lpstr>
      <vt:lpstr>Automated Data Integration to Knowledge Graphs Leveraging Semantic Annotations</vt:lpstr>
      <vt:lpstr>AutoRML: Automated Knowledge Graph Construction using Semantic Annotations</vt:lpstr>
      <vt:lpstr>AutoRML: Automated Knowledge Graph Construction using Semantic Annotations</vt:lpstr>
      <vt:lpstr>Autorml: Python Package</vt:lpstr>
      <vt:lpstr>Demo: Automated Knowledge Graph Construction with AutoRML</vt:lpstr>
      <vt:lpstr>Understanding, Integrating, and Discussing Data with LLMs</vt:lpstr>
      <vt:lpstr>Need for User-Friendly Data Exploration</vt:lpstr>
      <vt:lpstr>Natural Language Annotation-Guided Data Exploration with LLMs</vt:lpstr>
      <vt:lpstr>Demo: Natural Language Data Exploration with LLMs</vt:lpstr>
      <vt:lpstr>The importance of data understanding  across applications</vt:lpstr>
      <vt:lpstr>The importance of data understanding  across applications</vt:lpstr>
      <vt:lpstr>The importance of data understanding  across applications</vt:lpstr>
      <vt:lpstr>The importance of data understanding  across applications</vt:lpstr>
      <vt:lpstr>Understanding, Integrating, and Discussing Data with LLMs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Miranda de Ruiter</dc:creator>
  <cp:lastModifiedBy>Ioannis Dasoulas</cp:lastModifiedBy>
  <cp:revision>31</cp:revision>
  <cp:lastPrinted>2025-08-19T13:23:28Z</cp:lastPrinted>
  <dcterms:created xsi:type="dcterms:W3CDTF">2025-11-20T07:45:30Z</dcterms:created>
  <dcterms:modified xsi:type="dcterms:W3CDTF">2026-02-16T09:13:14Z</dcterms:modified>
</cp:coreProperties>
</file>